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16"/>
  </p:notesMasterIdLst>
  <p:sldIdLst>
    <p:sldId id="256" r:id="rId2"/>
    <p:sldId id="261" r:id="rId3"/>
    <p:sldId id="264" r:id="rId4"/>
    <p:sldId id="266" r:id="rId5"/>
    <p:sldId id="267" r:id="rId6"/>
    <p:sldId id="268" r:id="rId7"/>
    <p:sldId id="269" r:id="rId8"/>
    <p:sldId id="270" r:id="rId9"/>
    <p:sldId id="271" r:id="rId10"/>
    <p:sldId id="272" r:id="rId11"/>
    <p:sldId id="273" r:id="rId12"/>
    <p:sldId id="274" r:id="rId13"/>
    <p:sldId id="275" r:id="rId14"/>
    <p:sldId id="278" r:id="rId15"/>
  </p:sldIdLst>
  <p:sldSz cx="9144000" cy="5143500" type="screen16x9"/>
  <p:notesSz cx="6858000" cy="9144000"/>
  <p:embeddedFontLst>
    <p:embeddedFont>
      <p:font typeface="Bebas Neue" panose="020B0606020202050201" pitchFamily="34" charset="0"/>
      <p:regular r:id="rId17"/>
    </p:embeddedFont>
    <p:embeddedFont>
      <p:font typeface="FS Lucas Pro" panose="020B0603060302030203" pitchFamily="34"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B522"/>
    <a:srgbClr val="C20072"/>
    <a:srgbClr val="01A49E"/>
    <a:srgbClr val="E94190"/>
    <a:srgbClr val="0041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3447" autoAdjust="0"/>
  </p:normalViewPr>
  <p:slideViewPr>
    <p:cSldViewPr snapToGrid="0">
      <p:cViewPr varScale="1">
        <p:scale>
          <a:sx n="132" d="100"/>
          <a:sy n="132" d="100"/>
        </p:scale>
        <p:origin x="936" y="114"/>
      </p:cViewPr>
      <p:guideLst>
        <p:guide orient="horz" pos="1620"/>
        <p:guide pos="2880"/>
      </p:guideLst>
    </p:cSldViewPr>
  </p:slideViewPr>
  <p:outlineViewPr>
    <p:cViewPr>
      <p:scale>
        <a:sx n="33" d="100"/>
        <a:sy n="33" d="100"/>
      </p:scale>
      <p:origin x="0" y="-401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220e4bcacc_2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48" name="Google Shape;148;g2220e4bcacc_2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a:extLst>
            <a:ext uri="{FF2B5EF4-FFF2-40B4-BE49-F238E27FC236}">
              <a16:creationId xmlns:a16="http://schemas.microsoft.com/office/drawing/2014/main" id="{893A97B3-9F96-047B-FE1B-D1964F4F1843}"/>
            </a:ext>
          </a:extLst>
        </p:cNvPr>
        <p:cNvGrpSpPr/>
        <p:nvPr/>
      </p:nvGrpSpPr>
      <p:grpSpPr>
        <a:xfrm>
          <a:off x="0" y="0"/>
          <a:ext cx="0" cy="0"/>
          <a:chOff x="0" y="0"/>
          <a:chExt cx="0" cy="0"/>
        </a:xfrm>
      </p:grpSpPr>
      <p:sp>
        <p:nvSpPr>
          <p:cNvPr id="147" name="Google Shape;147;g2220e4bcacc_2_75:notes">
            <a:extLst>
              <a:ext uri="{FF2B5EF4-FFF2-40B4-BE49-F238E27FC236}">
                <a16:creationId xmlns:a16="http://schemas.microsoft.com/office/drawing/2014/main" id="{B94032D9-78C2-65BA-EFAF-06AAD23E61D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48" name="Google Shape;148;g2220e4bcacc_2_75:notes">
            <a:extLst>
              <a:ext uri="{FF2B5EF4-FFF2-40B4-BE49-F238E27FC236}">
                <a16:creationId xmlns:a16="http://schemas.microsoft.com/office/drawing/2014/main" id="{DC67340E-212D-6007-494B-581823932A6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275172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90DF0F-74AC-B2B6-9995-761A319E94D5}"/>
              </a:ext>
            </a:extLst>
          </p:cNvPr>
          <p:cNvSpPr/>
          <p:nvPr userDrawn="1"/>
        </p:nvSpPr>
        <p:spPr>
          <a:xfrm>
            <a:off x="0" y="1"/>
            <a:ext cx="6858000" cy="51435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6B2028A-4381-C7D7-23FA-0B0D9A14EEC3}"/>
              </a:ext>
            </a:extLst>
          </p:cNvPr>
          <p:cNvSpPr>
            <a:spLocks noGrp="1"/>
          </p:cNvSpPr>
          <p:nvPr>
            <p:ph type="ctrTitle"/>
          </p:nvPr>
        </p:nvSpPr>
        <p:spPr>
          <a:xfrm>
            <a:off x="563880" y="655321"/>
            <a:ext cx="4442460" cy="2042160"/>
          </a:xfrm>
        </p:spPr>
        <p:txBody>
          <a:bodyPr anchor="t">
            <a:noAutofit/>
          </a:bodyPr>
          <a:lstStyle>
            <a:lvl1pPr algn="l">
              <a:lnSpc>
                <a:spcPts val="5000"/>
              </a:lnSpc>
              <a:spcBef>
                <a:spcPts val="0"/>
              </a:spcBef>
              <a:spcAft>
                <a:spcPts val="0"/>
              </a:spcAft>
              <a:defRPr sz="5400">
                <a:solidFill>
                  <a:schemeClr val="bg1"/>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5697D83C-FA8A-AF26-58B7-AAC5625C5401}"/>
              </a:ext>
            </a:extLst>
          </p:cNvPr>
          <p:cNvSpPr>
            <a:spLocks noGrp="1"/>
          </p:cNvSpPr>
          <p:nvPr>
            <p:ph type="subTitle" idx="1"/>
          </p:nvPr>
        </p:nvSpPr>
        <p:spPr>
          <a:xfrm>
            <a:off x="563880" y="2862581"/>
            <a:ext cx="2887980" cy="110744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8" name="Rectangle 7">
            <a:extLst>
              <a:ext uri="{FF2B5EF4-FFF2-40B4-BE49-F238E27FC236}">
                <a16:creationId xmlns:a16="http://schemas.microsoft.com/office/drawing/2014/main" id="{1607AF0D-E09B-39A5-4AEB-271231739F32}"/>
              </a:ext>
            </a:extLst>
          </p:cNvPr>
          <p:cNvSpPr/>
          <p:nvPr userDrawn="1"/>
        </p:nvSpPr>
        <p:spPr>
          <a:xfrm>
            <a:off x="6858000" y="0"/>
            <a:ext cx="2286000" cy="5143500"/>
          </a:xfrm>
          <a:prstGeom prst="rect">
            <a:avLst/>
          </a:prstGeom>
          <a:solidFill>
            <a:srgbClr val="C20072"/>
          </a:solidFill>
          <a:ln>
            <a:solidFill>
              <a:srgbClr val="C200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8EA0F8D5-5992-75F8-35B0-A7AA882091D1}"/>
              </a:ext>
            </a:extLst>
          </p:cNvPr>
          <p:cNvPicPr>
            <a:picLocks noChangeAspect="1"/>
          </p:cNvPicPr>
          <p:nvPr userDrawn="1"/>
        </p:nvPicPr>
        <p:blipFill>
          <a:blip r:embed="rId2"/>
          <a:stretch>
            <a:fillRect/>
          </a:stretch>
        </p:blipFill>
        <p:spPr>
          <a:xfrm>
            <a:off x="563880" y="4001200"/>
            <a:ext cx="2278380" cy="845508"/>
          </a:xfrm>
          <a:prstGeom prst="rect">
            <a:avLst/>
          </a:prstGeom>
        </p:spPr>
      </p:pic>
      <p:pic>
        <p:nvPicPr>
          <p:cNvPr id="15" name="Picture 14">
            <a:extLst>
              <a:ext uri="{FF2B5EF4-FFF2-40B4-BE49-F238E27FC236}">
                <a16:creationId xmlns:a16="http://schemas.microsoft.com/office/drawing/2014/main" id="{167BE34F-B939-5A21-BA99-8AC9171AF692}"/>
              </a:ext>
            </a:extLst>
          </p:cNvPr>
          <p:cNvPicPr>
            <a:picLocks noChangeAspect="1"/>
          </p:cNvPicPr>
          <p:nvPr userDrawn="1"/>
        </p:nvPicPr>
        <p:blipFill>
          <a:blip r:embed="rId3"/>
          <a:stretch>
            <a:fillRect/>
          </a:stretch>
        </p:blipFill>
        <p:spPr>
          <a:xfrm>
            <a:off x="2717706" y="-97985"/>
            <a:ext cx="6821438" cy="4861570"/>
          </a:xfrm>
          <a:prstGeom prst="rect">
            <a:avLst/>
          </a:prstGeom>
        </p:spPr>
      </p:pic>
    </p:spTree>
    <p:extLst>
      <p:ext uri="{BB962C8B-B14F-4D97-AF65-F5344CB8AC3E}">
        <p14:creationId xmlns:p14="http://schemas.microsoft.com/office/powerpoint/2010/main" val="477259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2AAD6-48CA-2552-78A3-D4BA9E07DC2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B65B21-DFD0-F46A-B74B-BBC4F6F133D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5247365E-2D5A-30E2-CECF-49D6C70C616E}"/>
              </a:ext>
            </a:extLst>
          </p:cNvPr>
          <p:cNvSpPr>
            <a:spLocks noGrp="1"/>
          </p:cNvSpPr>
          <p:nvPr>
            <p:ph type="sldNum" sz="quarter" idx="12"/>
          </p:nvPr>
        </p:nvSpPr>
        <p:spPr/>
        <p:txBody>
          <a:bodyPr/>
          <a:lstStyle/>
          <a:p>
            <a:fld id="{ED7B7F88-4EF6-4ACB-82FB-FDF7BB78141D}" type="slidenum">
              <a:rPr lang="en-GB" smtClean="0"/>
              <a:t>‹#›</a:t>
            </a:fld>
            <a:endParaRPr lang="en-GB" dirty="0"/>
          </a:p>
        </p:txBody>
      </p:sp>
    </p:spTree>
    <p:extLst>
      <p:ext uri="{BB962C8B-B14F-4D97-AF65-F5344CB8AC3E}">
        <p14:creationId xmlns:p14="http://schemas.microsoft.com/office/powerpoint/2010/main" val="1889279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4FB8D22-3595-DBF5-51CF-338AD8084AB0}"/>
              </a:ext>
            </a:extLst>
          </p:cNvPr>
          <p:cNvSpPr/>
          <p:nvPr userDrawn="1"/>
        </p:nvSpPr>
        <p:spPr>
          <a:xfrm>
            <a:off x="0" y="0"/>
            <a:ext cx="9144000" cy="1543050"/>
          </a:xfrm>
          <a:prstGeom prst="rect">
            <a:avLst/>
          </a:prstGeom>
          <a:solidFill>
            <a:srgbClr val="C200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2A2AAD6-48CA-2552-78A3-D4BA9E07DC22}"/>
              </a:ext>
            </a:extLst>
          </p:cNvPr>
          <p:cNvSpPr>
            <a:spLocks noGrp="1"/>
          </p:cNvSpPr>
          <p:nvPr>
            <p:ph type="title"/>
          </p:nvPr>
        </p:nvSpPr>
        <p:spPr>
          <a:xfrm>
            <a:off x="628650" y="457200"/>
            <a:ext cx="7886700" cy="811213"/>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18B65B21-DFD0-F46A-B74B-BBC4F6F133DF}"/>
              </a:ext>
            </a:extLst>
          </p:cNvPr>
          <p:cNvSpPr>
            <a:spLocks noGrp="1"/>
          </p:cNvSpPr>
          <p:nvPr>
            <p:ph idx="1"/>
          </p:nvPr>
        </p:nvSpPr>
        <p:spPr>
          <a:xfrm>
            <a:off x="628650" y="1669473"/>
            <a:ext cx="7886700" cy="296285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5247365E-2D5A-30E2-CECF-49D6C70C616E}"/>
              </a:ext>
            </a:extLst>
          </p:cNvPr>
          <p:cNvSpPr>
            <a:spLocks noGrp="1"/>
          </p:cNvSpPr>
          <p:nvPr>
            <p:ph type="sldNum" sz="quarter" idx="12"/>
          </p:nvPr>
        </p:nvSpPr>
        <p:spPr/>
        <p:txBody>
          <a:bodyPr/>
          <a:lstStyle/>
          <a:p>
            <a:fld id="{ED7B7F88-4EF6-4ACB-82FB-FDF7BB78141D}" type="slidenum">
              <a:rPr lang="en-GB" smtClean="0"/>
              <a:t>‹#›</a:t>
            </a:fld>
            <a:endParaRPr lang="en-GB" dirty="0"/>
          </a:p>
        </p:txBody>
      </p:sp>
    </p:spTree>
    <p:extLst>
      <p:ext uri="{BB962C8B-B14F-4D97-AF65-F5344CB8AC3E}">
        <p14:creationId xmlns:p14="http://schemas.microsoft.com/office/powerpoint/2010/main" val="3556527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4FB8D22-3595-DBF5-51CF-338AD8084AB0}"/>
              </a:ext>
            </a:extLst>
          </p:cNvPr>
          <p:cNvSpPr/>
          <p:nvPr userDrawn="1"/>
        </p:nvSpPr>
        <p:spPr>
          <a:xfrm>
            <a:off x="0" y="0"/>
            <a:ext cx="9144000" cy="1543050"/>
          </a:xfrm>
          <a:prstGeom prst="rect">
            <a:avLst/>
          </a:prstGeom>
          <a:solidFill>
            <a:srgbClr val="96B5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2A2AAD6-48CA-2552-78A3-D4BA9E07DC22}"/>
              </a:ext>
            </a:extLst>
          </p:cNvPr>
          <p:cNvSpPr>
            <a:spLocks noGrp="1"/>
          </p:cNvSpPr>
          <p:nvPr>
            <p:ph type="title"/>
          </p:nvPr>
        </p:nvSpPr>
        <p:spPr>
          <a:xfrm>
            <a:off x="628650" y="457200"/>
            <a:ext cx="7886700" cy="811213"/>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18B65B21-DFD0-F46A-B74B-BBC4F6F133DF}"/>
              </a:ext>
            </a:extLst>
          </p:cNvPr>
          <p:cNvSpPr>
            <a:spLocks noGrp="1"/>
          </p:cNvSpPr>
          <p:nvPr>
            <p:ph idx="1"/>
          </p:nvPr>
        </p:nvSpPr>
        <p:spPr>
          <a:xfrm>
            <a:off x="628650" y="1669473"/>
            <a:ext cx="7886700" cy="296285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5247365E-2D5A-30E2-CECF-49D6C70C616E}"/>
              </a:ext>
            </a:extLst>
          </p:cNvPr>
          <p:cNvSpPr>
            <a:spLocks noGrp="1"/>
          </p:cNvSpPr>
          <p:nvPr>
            <p:ph type="sldNum" sz="quarter" idx="12"/>
          </p:nvPr>
        </p:nvSpPr>
        <p:spPr/>
        <p:txBody>
          <a:bodyPr/>
          <a:lstStyle/>
          <a:p>
            <a:fld id="{ED7B7F88-4EF6-4ACB-82FB-FDF7BB78141D}" type="slidenum">
              <a:rPr lang="en-GB" smtClean="0"/>
              <a:t>‹#›</a:t>
            </a:fld>
            <a:endParaRPr lang="en-GB" dirty="0"/>
          </a:p>
        </p:txBody>
      </p:sp>
    </p:spTree>
    <p:extLst>
      <p:ext uri="{BB962C8B-B14F-4D97-AF65-F5344CB8AC3E}">
        <p14:creationId xmlns:p14="http://schemas.microsoft.com/office/powerpoint/2010/main" val="2810990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4FB8D22-3595-DBF5-51CF-338AD8084AB0}"/>
              </a:ext>
            </a:extLst>
          </p:cNvPr>
          <p:cNvSpPr/>
          <p:nvPr userDrawn="1"/>
        </p:nvSpPr>
        <p:spPr>
          <a:xfrm>
            <a:off x="0" y="0"/>
            <a:ext cx="9144000" cy="1543050"/>
          </a:xfrm>
          <a:prstGeom prst="rect">
            <a:avLst/>
          </a:prstGeom>
          <a:solidFill>
            <a:srgbClr val="01A4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2A2AAD6-48CA-2552-78A3-D4BA9E07DC22}"/>
              </a:ext>
            </a:extLst>
          </p:cNvPr>
          <p:cNvSpPr>
            <a:spLocks noGrp="1"/>
          </p:cNvSpPr>
          <p:nvPr>
            <p:ph type="title"/>
          </p:nvPr>
        </p:nvSpPr>
        <p:spPr>
          <a:xfrm>
            <a:off x="628650" y="457200"/>
            <a:ext cx="7886700" cy="811213"/>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18B65B21-DFD0-F46A-B74B-BBC4F6F133DF}"/>
              </a:ext>
            </a:extLst>
          </p:cNvPr>
          <p:cNvSpPr>
            <a:spLocks noGrp="1"/>
          </p:cNvSpPr>
          <p:nvPr>
            <p:ph idx="1"/>
          </p:nvPr>
        </p:nvSpPr>
        <p:spPr>
          <a:xfrm>
            <a:off x="628650" y="1669473"/>
            <a:ext cx="7886700" cy="296285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5247365E-2D5A-30E2-CECF-49D6C70C616E}"/>
              </a:ext>
            </a:extLst>
          </p:cNvPr>
          <p:cNvSpPr>
            <a:spLocks noGrp="1"/>
          </p:cNvSpPr>
          <p:nvPr>
            <p:ph type="sldNum" sz="quarter" idx="12"/>
          </p:nvPr>
        </p:nvSpPr>
        <p:spPr/>
        <p:txBody>
          <a:bodyPr/>
          <a:lstStyle/>
          <a:p>
            <a:fld id="{ED7B7F88-4EF6-4ACB-82FB-FDF7BB78141D}" type="slidenum">
              <a:rPr lang="en-GB" smtClean="0"/>
              <a:t>‹#›</a:t>
            </a:fld>
            <a:endParaRPr lang="en-GB" dirty="0"/>
          </a:p>
        </p:txBody>
      </p:sp>
    </p:spTree>
    <p:extLst>
      <p:ext uri="{BB962C8B-B14F-4D97-AF65-F5344CB8AC3E}">
        <p14:creationId xmlns:p14="http://schemas.microsoft.com/office/powerpoint/2010/main" val="4134693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F715F86-D737-0710-A950-DB7BE150DC6D}"/>
              </a:ext>
            </a:extLst>
          </p:cNvPr>
          <p:cNvSpPr/>
          <p:nvPr userDrawn="1"/>
        </p:nvSpPr>
        <p:spPr>
          <a:xfrm>
            <a:off x="0" y="0"/>
            <a:ext cx="9144000" cy="51435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3E5CAAF6-C99A-A90E-F46C-2CA4089CE421}"/>
              </a:ext>
            </a:extLst>
          </p:cNvPr>
          <p:cNvSpPr>
            <a:spLocks noGrp="1"/>
          </p:cNvSpPr>
          <p:nvPr>
            <p:ph type="title" hasCustomPrompt="1"/>
          </p:nvPr>
        </p:nvSpPr>
        <p:spPr>
          <a:xfrm>
            <a:off x="2444971" y="1299630"/>
            <a:ext cx="6262688" cy="1582738"/>
          </a:xfrm>
        </p:spPr>
        <p:txBody>
          <a:bodyPr anchor="t">
            <a:normAutofit/>
          </a:bodyPr>
          <a:lstStyle>
            <a:lvl1pPr>
              <a:lnSpc>
                <a:spcPts val="6100"/>
              </a:lnSpc>
              <a:defRPr sz="7200">
                <a:solidFill>
                  <a:schemeClr val="bg1"/>
                </a:solidFill>
              </a:defRPr>
            </a:lvl1pPr>
          </a:lstStyle>
          <a:p>
            <a:r>
              <a:rPr lang="en-US" dirty="0"/>
              <a:t>Numbered </a:t>
            </a:r>
            <a:br>
              <a:rPr lang="en-US" dirty="0"/>
            </a:br>
            <a:r>
              <a:rPr lang="en-US" dirty="0"/>
              <a:t>SECTION title</a:t>
            </a:r>
            <a:endParaRPr lang="en-GB" dirty="0"/>
          </a:p>
        </p:txBody>
      </p:sp>
      <p:sp>
        <p:nvSpPr>
          <p:cNvPr id="3" name="Text Placeholder 2">
            <a:extLst>
              <a:ext uri="{FF2B5EF4-FFF2-40B4-BE49-F238E27FC236}">
                <a16:creationId xmlns:a16="http://schemas.microsoft.com/office/drawing/2014/main" id="{734950FA-8C24-4151-903D-B1549A596A3A}"/>
              </a:ext>
            </a:extLst>
          </p:cNvPr>
          <p:cNvSpPr>
            <a:spLocks noGrp="1"/>
          </p:cNvSpPr>
          <p:nvPr>
            <p:ph type="body" idx="1" hasCustomPrompt="1"/>
          </p:nvPr>
        </p:nvSpPr>
        <p:spPr>
          <a:xfrm>
            <a:off x="2444971" y="3119960"/>
            <a:ext cx="6262688" cy="1125538"/>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content in this section</a:t>
            </a:r>
          </a:p>
        </p:txBody>
      </p:sp>
      <p:sp>
        <p:nvSpPr>
          <p:cNvPr id="13" name="Text Placeholder 12">
            <a:extLst>
              <a:ext uri="{FF2B5EF4-FFF2-40B4-BE49-F238E27FC236}">
                <a16:creationId xmlns:a16="http://schemas.microsoft.com/office/drawing/2014/main" id="{0DE47B52-B271-2320-2A9B-C56D3CE991B4}"/>
              </a:ext>
            </a:extLst>
          </p:cNvPr>
          <p:cNvSpPr>
            <a:spLocks noGrp="1"/>
          </p:cNvSpPr>
          <p:nvPr>
            <p:ph type="body" sz="quarter" idx="10" hasCustomPrompt="1"/>
          </p:nvPr>
        </p:nvSpPr>
        <p:spPr>
          <a:xfrm>
            <a:off x="-905933" y="884237"/>
            <a:ext cx="3496734" cy="3421052"/>
          </a:xfrm>
        </p:spPr>
        <p:txBody>
          <a:bodyPr>
            <a:noAutofit/>
          </a:bodyPr>
          <a:lstStyle>
            <a:lvl1pPr marL="0" indent="0">
              <a:buNone/>
              <a:defRPr sz="30000" b="1">
                <a:solidFill>
                  <a:srgbClr val="C20072"/>
                </a:solidFill>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GB" dirty="0"/>
              <a:t>03</a:t>
            </a:r>
          </a:p>
        </p:txBody>
      </p:sp>
    </p:spTree>
    <p:extLst>
      <p:ext uri="{BB962C8B-B14F-4D97-AF65-F5344CB8AC3E}">
        <p14:creationId xmlns:p14="http://schemas.microsoft.com/office/powerpoint/2010/main" val="3629509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0EA97-B6EB-D35D-5AAD-88AFC646FED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F7F419D-8C2F-F14B-21E5-6DCC9370F94D}"/>
              </a:ext>
            </a:extLst>
          </p:cNvPr>
          <p:cNvSpPr>
            <a:spLocks noGrp="1"/>
          </p:cNvSpPr>
          <p:nvPr>
            <p:ph sz="half" idx="1"/>
          </p:nvPr>
        </p:nvSpPr>
        <p:spPr>
          <a:xfrm>
            <a:off x="62865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36CF6D1-338F-D3D9-A61D-A3E390274879}"/>
              </a:ext>
            </a:extLst>
          </p:cNvPr>
          <p:cNvSpPr>
            <a:spLocks noGrp="1"/>
          </p:cNvSpPr>
          <p:nvPr>
            <p:ph sz="half" idx="2"/>
          </p:nvPr>
        </p:nvSpPr>
        <p:spPr>
          <a:xfrm>
            <a:off x="464820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77D90B71-6EC3-AA1B-3C76-6F914CF4F6E6}"/>
              </a:ext>
            </a:extLst>
          </p:cNvPr>
          <p:cNvSpPr>
            <a:spLocks noGrp="1"/>
          </p:cNvSpPr>
          <p:nvPr>
            <p:ph type="sldNum" sz="quarter" idx="12"/>
          </p:nvPr>
        </p:nvSpPr>
        <p:spPr/>
        <p:txBody>
          <a:bodyPr/>
          <a:lstStyle/>
          <a:p>
            <a:fld id="{ED7B7F88-4EF6-4ACB-82FB-FDF7BB78141D}" type="slidenum">
              <a:rPr lang="en-GB" smtClean="0"/>
              <a:t>‹#›</a:t>
            </a:fld>
            <a:endParaRPr lang="en-GB"/>
          </a:p>
        </p:txBody>
      </p:sp>
    </p:spTree>
    <p:extLst>
      <p:ext uri="{BB962C8B-B14F-4D97-AF65-F5344CB8AC3E}">
        <p14:creationId xmlns:p14="http://schemas.microsoft.com/office/powerpoint/2010/main" val="562577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E17CC-408F-F372-60AF-0075D5C16365}"/>
              </a:ext>
            </a:extLst>
          </p:cNvPr>
          <p:cNvSpPr>
            <a:spLocks noGrp="1"/>
          </p:cNvSpPr>
          <p:nvPr>
            <p:ph type="title"/>
          </p:nvPr>
        </p:nvSpPr>
        <p:spPr>
          <a:xfrm>
            <a:off x="630238" y="274638"/>
            <a:ext cx="7886700" cy="993775"/>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84CBDFB-D883-B84D-3675-8D506A4486CC}"/>
              </a:ext>
            </a:extLst>
          </p:cNvPr>
          <p:cNvSpPr>
            <a:spLocks noGrp="1"/>
          </p:cNvSpPr>
          <p:nvPr>
            <p:ph type="body" idx="1"/>
          </p:nvPr>
        </p:nvSpPr>
        <p:spPr>
          <a:xfrm>
            <a:off x="630238" y="1260475"/>
            <a:ext cx="3868737" cy="619125"/>
          </a:xfrm>
        </p:spPr>
        <p:txBody>
          <a:bodyPr anchor="t">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14960940-8766-4BC3-7D71-4F78E1186180}"/>
              </a:ext>
            </a:extLst>
          </p:cNvPr>
          <p:cNvSpPr>
            <a:spLocks noGrp="1"/>
          </p:cNvSpPr>
          <p:nvPr>
            <p:ph sz="half" idx="2"/>
          </p:nvPr>
        </p:nvSpPr>
        <p:spPr>
          <a:xfrm>
            <a:off x="630238" y="1879600"/>
            <a:ext cx="3868737"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9699162-AE97-9327-79EC-C2449DE4F539}"/>
              </a:ext>
            </a:extLst>
          </p:cNvPr>
          <p:cNvSpPr>
            <a:spLocks noGrp="1"/>
          </p:cNvSpPr>
          <p:nvPr>
            <p:ph type="body" sz="quarter" idx="3"/>
          </p:nvPr>
        </p:nvSpPr>
        <p:spPr>
          <a:xfrm>
            <a:off x="4629150" y="1260475"/>
            <a:ext cx="3887788" cy="619125"/>
          </a:xfrm>
        </p:spPr>
        <p:txBody>
          <a:bodyPr anchor="t">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7834E978-2FD9-367B-BEC0-3A3CB16412F3}"/>
              </a:ext>
            </a:extLst>
          </p:cNvPr>
          <p:cNvSpPr>
            <a:spLocks noGrp="1"/>
          </p:cNvSpPr>
          <p:nvPr>
            <p:ph sz="quarter" idx="4"/>
          </p:nvPr>
        </p:nvSpPr>
        <p:spPr>
          <a:xfrm>
            <a:off x="4629150" y="1879600"/>
            <a:ext cx="3887788"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a:extLst>
              <a:ext uri="{FF2B5EF4-FFF2-40B4-BE49-F238E27FC236}">
                <a16:creationId xmlns:a16="http://schemas.microsoft.com/office/drawing/2014/main" id="{E42DB2F9-BCA7-3331-FBA9-8FFEAEC2F137}"/>
              </a:ext>
            </a:extLst>
          </p:cNvPr>
          <p:cNvSpPr>
            <a:spLocks noGrp="1"/>
          </p:cNvSpPr>
          <p:nvPr>
            <p:ph type="sldNum" sz="quarter" idx="12"/>
          </p:nvPr>
        </p:nvSpPr>
        <p:spPr/>
        <p:txBody>
          <a:bodyPr/>
          <a:lstStyle/>
          <a:p>
            <a:fld id="{ED7B7F88-4EF6-4ACB-82FB-FDF7BB78141D}" type="slidenum">
              <a:rPr lang="en-GB" smtClean="0"/>
              <a:t>‹#›</a:t>
            </a:fld>
            <a:endParaRPr lang="en-GB"/>
          </a:p>
        </p:txBody>
      </p:sp>
    </p:spTree>
    <p:extLst>
      <p:ext uri="{BB962C8B-B14F-4D97-AF65-F5344CB8AC3E}">
        <p14:creationId xmlns:p14="http://schemas.microsoft.com/office/powerpoint/2010/main" val="1817757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99D54-99BB-5943-818C-2ABA5526761E}"/>
              </a:ext>
            </a:extLst>
          </p:cNvPr>
          <p:cNvSpPr>
            <a:spLocks noGrp="1"/>
          </p:cNvSpPr>
          <p:nvPr>
            <p:ph type="title"/>
          </p:nvPr>
        </p:nvSpPr>
        <p:spPr/>
        <p:txBody>
          <a:bodyPr/>
          <a:lstStyle/>
          <a:p>
            <a:r>
              <a:rPr lang="en-US"/>
              <a:t>Click to edit Master title style</a:t>
            </a:r>
            <a:endParaRPr lang="en-GB"/>
          </a:p>
        </p:txBody>
      </p:sp>
      <p:sp>
        <p:nvSpPr>
          <p:cNvPr id="5" name="Slide Number Placeholder 4">
            <a:extLst>
              <a:ext uri="{FF2B5EF4-FFF2-40B4-BE49-F238E27FC236}">
                <a16:creationId xmlns:a16="http://schemas.microsoft.com/office/drawing/2014/main" id="{E1B93766-9CE9-68F9-1566-64FE1FB30138}"/>
              </a:ext>
            </a:extLst>
          </p:cNvPr>
          <p:cNvSpPr>
            <a:spLocks noGrp="1"/>
          </p:cNvSpPr>
          <p:nvPr>
            <p:ph type="sldNum" sz="quarter" idx="12"/>
          </p:nvPr>
        </p:nvSpPr>
        <p:spPr/>
        <p:txBody>
          <a:bodyPr/>
          <a:lstStyle/>
          <a:p>
            <a:fld id="{ED7B7F88-4EF6-4ACB-82FB-FDF7BB78141D}" type="slidenum">
              <a:rPr lang="en-GB" smtClean="0"/>
              <a:t>‹#›</a:t>
            </a:fld>
            <a:endParaRPr lang="en-GB"/>
          </a:p>
        </p:txBody>
      </p:sp>
    </p:spTree>
    <p:extLst>
      <p:ext uri="{BB962C8B-B14F-4D97-AF65-F5344CB8AC3E}">
        <p14:creationId xmlns:p14="http://schemas.microsoft.com/office/powerpoint/2010/main" val="2750811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442BD59-0C48-5511-820D-D04045B9373F}"/>
              </a:ext>
            </a:extLst>
          </p:cNvPr>
          <p:cNvSpPr>
            <a:spLocks noGrp="1"/>
          </p:cNvSpPr>
          <p:nvPr>
            <p:ph type="sldNum" sz="quarter" idx="12"/>
          </p:nvPr>
        </p:nvSpPr>
        <p:spPr/>
        <p:txBody>
          <a:bodyPr/>
          <a:lstStyle/>
          <a:p>
            <a:fld id="{ED7B7F88-4EF6-4ACB-82FB-FDF7BB78141D}" type="slidenum">
              <a:rPr lang="en-GB" smtClean="0"/>
              <a:t>‹#›</a:t>
            </a:fld>
            <a:endParaRPr lang="en-GB"/>
          </a:p>
        </p:txBody>
      </p:sp>
    </p:spTree>
    <p:extLst>
      <p:ext uri="{BB962C8B-B14F-4D97-AF65-F5344CB8AC3E}">
        <p14:creationId xmlns:p14="http://schemas.microsoft.com/office/powerpoint/2010/main" val="2063371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C33326C-AA9F-9678-3F26-7218C0B61C1B}"/>
              </a:ext>
            </a:extLst>
          </p:cNvPr>
          <p:cNvSpPr/>
          <p:nvPr userDrawn="1"/>
        </p:nvSpPr>
        <p:spPr>
          <a:xfrm>
            <a:off x="3520441" y="4739163"/>
            <a:ext cx="510540" cy="2517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61C2E68F-A412-A5E3-5697-B55740DBBA3E}"/>
              </a:ext>
            </a:extLst>
          </p:cNvPr>
          <p:cNvSpPr/>
          <p:nvPr userDrawn="1"/>
        </p:nvSpPr>
        <p:spPr>
          <a:xfrm>
            <a:off x="0" y="0"/>
            <a:ext cx="3755036" cy="2571750"/>
          </a:xfrm>
          <a:prstGeom prst="rect">
            <a:avLst/>
          </a:prstGeom>
          <a:solidFill>
            <a:srgbClr val="96B5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A8EBE75-60B9-E474-38FC-5E0FD8A6A209}"/>
              </a:ext>
            </a:extLst>
          </p:cNvPr>
          <p:cNvSpPr/>
          <p:nvPr userDrawn="1"/>
        </p:nvSpPr>
        <p:spPr>
          <a:xfrm>
            <a:off x="0" y="2568575"/>
            <a:ext cx="3755036" cy="2574926"/>
          </a:xfrm>
          <a:prstGeom prst="rect">
            <a:avLst/>
          </a:prstGeom>
          <a:solidFill>
            <a:srgbClr val="01A4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4FB36D6-061A-B916-ACEE-F73547C0BF7B}"/>
              </a:ext>
            </a:extLst>
          </p:cNvPr>
          <p:cNvSpPr>
            <a:spLocks noGrp="1"/>
          </p:cNvSpPr>
          <p:nvPr>
            <p:ph type="title"/>
          </p:nvPr>
        </p:nvSpPr>
        <p:spPr>
          <a:xfrm>
            <a:off x="402729" y="464820"/>
            <a:ext cx="2949575" cy="1855709"/>
          </a:xfrm>
        </p:spPr>
        <p:txBody>
          <a:bodyPr anchor="t">
            <a:normAutofit/>
          </a:bodyPr>
          <a:lstStyle>
            <a:lvl1pPr>
              <a:defRPr sz="3600">
                <a:solidFill>
                  <a:schemeClr val="bg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23C090E3-808C-4E8E-14DF-4FF0006639FF}"/>
              </a:ext>
            </a:extLst>
          </p:cNvPr>
          <p:cNvSpPr>
            <a:spLocks noGrp="1"/>
          </p:cNvSpPr>
          <p:nvPr>
            <p:ph idx="1"/>
          </p:nvPr>
        </p:nvSpPr>
        <p:spPr>
          <a:xfrm>
            <a:off x="4061460" y="464820"/>
            <a:ext cx="4455478" cy="4147817"/>
          </a:xfrm>
        </p:spPr>
        <p:txBody>
          <a:bodyPr/>
          <a:lstStyle>
            <a:lvl1pPr>
              <a:defRPr sz="24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a:extLst>
              <a:ext uri="{FF2B5EF4-FFF2-40B4-BE49-F238E27FC236}">
                <a16:creationId xmlns:a16="http://schemas.microsoft.com/office/drawing/2014/main" id="{F8158A9B-E54D-681D-ECAE-0077A8BE3137}"/>
              </a:ext>
            </a:extLst>
          </p:cNvPr>
          <p:cNvSpPr>
            <a:spLocks noGrp="1"/>
          </p:cNvSpPr>
          <p:nvPr>
            <p:ph type="body" sz="half" idx="2"/>
          </p:nvPr>
        </p:nvSpPr>
        <p:spPr>
          <a:xfrm>
            <a:off x="402730" y="2804160"/>
            <a:ext cx="2949575" cy="180847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B542D951-C026-1493-5CB6-63E6A36770A1}"/>
              </a:ext>
            </a:extLst>
          </p:cNvPr>
          <p:cNvSpPr>
            <a:spLocks noGrp="1"/>
          </p:cNvSpPr>
          <p:nvPr>
            <p:ph type="sldNum" sz="quarter" idx="12"/>
          </p:nvPr>
        </p:nvSpPr>
        <p:spPr/>
        <p:txBody>
          <a:bodyPr/>
          <a:lstStyle/>
          <a:p>
            <a:fld id="{ED7B7F88-4EF6-4ACB-82FB-FDF7BB78141D}" type="slidenum">
              <a:rPr lang="en-GB" smtClean="0"/>
              <a:t>‹#›</a:t>
            </a:fld>
            <a:endParaRPr lang="en-GB"/>
          </a:p>
        </p:txBody>
      </p:sp>
    </p:spTree>
    <p:extLst>
      <p:ext uri="{BB962C8B-B14F-4D97-AF65-F5344CB8AC3E}">
        <p14:creationId xmlns:p14="http://schemas.microsoft.com/office/powerpoint/2010/main" val="39121765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C33326C-AA9F-9678-3F26-7218C0B61C1B}"/>
              </a:ext>
            </a:extLst>
          </p:cNvPr>
          <p:cNvSpPr/>
          <p:nvPr userDrawn="1"/>
        </p:nvSpPr>
        <p:spPr>
          <a:xfrm>
            <a:off x="3520441" y="4739163"/>
            <a:ext cx="510540" cy="2517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A8EBE75-60B9-E474-38FC-5E0FD8A6A209}"/>
              </a:ext>
            </a:extLst>
          </p:cNvPr>
          <p:cNvSpPr/>
          <p:nvPr userDrawn="1"/>
        </p:nvSpPr>
        <p:spPr>
          <a:xfrm>
            <a:off x="0" y="0"/>
            <a:ext cx="3755036" cy="5143500"/>
          </a:xfrm>
          <a:prstGeom prst="rect">
            <a:avLst/>
          </a:prstGeom>
          <a:solidFill>
            <a:srgbClr val="01A4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4FB36D6-061A-B916-ACEE-F73547C0BF7B}"/>
              </a:ext>
            </a:extLst>
          </p:cNvPr>
          <p:cNvSpPr>
            <a:spLocks noGrp="1"/>
          </p:cNvSpPr>
          <p:nvPr>
            <p:ph type="title"/>
          </p:nvPr>
        </p:nvSpPr>
        <p:spPr>
          <a:xfrm>
            <a:off x="402729" y="464820"/>
            <a:ext cx="2949575" cy="1855709"/>
          </a:xfrm>
        </p:spPr>
        <p:txBody>
          <a:bodyPr anchor="t">
            <a:normAutofit/>
          </a:bodyPr>
          <a:lstStyle>
            <a:lvl1pPr>
              <a:defRPr sz="3600">
                <a:solidFill>
                  <a:schemeClr val="tx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23C090E3-808C-4E8E-14DF-4FF0006639FF}"/>
              </a:ext>
            </a:extLst>
          </p:cNvPr>
          <p:cNvSpPr>
            <a:spLocks noGrp="1"/>
          </p:cNvSpPr>
          <p:nvPr>
            <p:ph idx="1"/>
          </p:nvPr>
        </p:nvSpPr>
        <p:spPr>
          <a:xfrm>
            <a:off x="4061460" y="464820"/>
            <a:ext cx="4455478" cy="4147817"/>
          </a:xfrm>
        </p:spPr>
        <p:txBody>
          <a:bodyPr/>
          <a:lstStyle>
            <a:lvl1pPr>
              <a:defRPr sz="24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a:extLst>
              <a:ext uri="{FF2B5EF4-FFF2-40B4-BE49-F238E27FC236}">
                <a16:creationId xmlns:a16="http://schemas.microsoft.com/office/drawing/2014/main" id="{F8158A9B-E54D-681D-ECAE-0077A8BE3137}"/>
              </a:ext>
            </a:extLst>
          </p:cNvPr>
          <p:cNvSpPr>
            <a:spLocks noGrp="1"/>
          </p:cNvSpPr>
          <p:nvPr>
            <p:ph type="body" sz="half" idx="2"/>
          </p:nvPr>
        </p:nvSpPr>
        <p:spPr>
          <a:xfrm>
            <a:off x="402730" y="2396067"/>
            <a:ext cx="2949575" cy="2216571"/>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B542D951-C026-1493-5CB6-63E6A36770A1}"/>
              </a:ext>
            </a:extLst>
          </p:cNvPr>
          <p:cNvSpPr>
            <a:spLocks noGrp="1"/>
          </p:cNvSpPr>
          <p:nvPr>
            <p:ph type="sldNum" sz="quarter" idx="12"/>
          </p:nvPr>
        </p:nvSpPr>
        <p:spPr/>
        <p:txBody>
          <a:bodyPr/>
          <a:lstStyle/>
          <a:p>
            <a:fld id="{ED7B7F88-4EF6-4ACB-82FB-FDF7BB78141D}" type="slidenum">
              <a:rPr lang="en-GB" smtClean="0"/>
              <a:t>‹#›</a:t>
            </a:fld>
            <a:endParaRPr lang="en-GB"/>
          </a:p>
        </p:txBody>
      </p:sp>
    </p:spTree>
    <p:extLst>
      <p:ext uri="{BB962C8B-B14F-4D97-AF65-F5344CB8AC3E}">
        <p14:creationId xmlns:p14="http://schemas.microsoft.com/office/powerpoint/2010/main" val="7407328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0CC4F3A-C64E-4467-D1D6-0C3B0327BCCA}"/>
              </a:ext>
            </a:extLst>
          </p:cNvPr>
          <p:cNvSpPr/>
          <p:nvPr userDrawn="1"/>
        </p:nvSpPr>
        <p:spPr>
          <a:xfrm>
            <a:off x="0" y="0"/>
            <a:ext cx="9144000" cy="1543050"/>
          </a:xfrm>
          <a:prstGeom prst="rect">
            <a:avLst/>
          </a:prstGeom>
          <a:solidFill>
            <a:srgbClr val="E941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07EB2CF-3573-F172-EAB4-91D57C266BA8}"/>
              </a:ext>
            </a:extLst>
          </p:cNvPr>
          <p:cNvSpPr>
            <a:spLocks noGrp="1"/>
          </p:cNvSpPr>
          <p:nvPr>
            <p:ph type="title"/>
          </p:nvPr>
        </p:nvSpPr>
        <p:spPr>
          <a:xfrm>
            <a:off x="630238" y="266697"/>
            <a:ext cx="7546022" cy="1200150"/>
          </a:xfrm>
        </p:spPr>
        <p:txBody>
          <a:bodyPr anchor="ctr">
            <a:normAutofit/>
          </a:bodyPr>
          <a:lstStyle>
            <a:lvl1pPr>
              <a:defRPr sz="4400">
                <a:solidFill>
                  <a:schemeClr val="bg1"/>
                </a:solidFill>
              </a:defRPr>
            </a:lvl1pPr>
          </a:lstStyle>
          <a:p>
            <a:r>
              <a:rPr lang="en-US" dirty="0"/>
              <a:t>Click to edit Master title style</a:t>
            </a:r>
            <a:endParaRPr lang="en-GB" dirty="0"/>
          </a:p>
        </p:txBody>
      </p:sp>
      <p:sp>
        <p:nvSpPr>
          <p:cNvPr id="3" name="Picture Placeholder 2">
            <a:extLst>
              <a:ext uri="{FF2B5EF4-FFF2-40B4-BE49-F238E27FC236}">
                <a16:creationId xmlns:a16="http://schemas.microsoft.com/office/drawing/2014/main" id="{56F1EAD7-E746-D006-3133-D88A0EEEA124}"/>
              </a:ext>
            </a:extLst>
          </p:cNvPr>
          <p:cNvSpPr>
            <a:spLocks noGrp="1"/>
          </p:cNvSpPr>
          <p:nvPr>
            <p:ph type="pic" idx="1"/>
          </p:nvPr>
        </p:nvSpPr>
        <p:spPr>
          <a:xfrm>
            <a:off x="3887788" y="1644382"/>
            <a:ext cx="4629150" cy="275140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886BD23-A5BF-DC12-415C-28578124FC7E}"/>
              </a:ext>
            </a:extLst>
          </p:cNvPr>
          <p:cNvSpPr>
            <a:spLocks noGrp="1"/>
          </p:cNvSpPr>
          <p:nvPr>
            <p:ph type="body" sz="half" idx="2"/>
          </p:nvPr>
        </p:nvSpPr>
        <p:spPr>
          <a:xfrm>
            <a:off x="630238" y="1650732"/>
            <a:ext cx="2949575" cy="275140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D6AAAD69-6C30-C3CB-7B3B-8CFBEEE081E0}"/>
              </a:ext>
            </a:extLst>
          </p:cNvPr>
          <p:cNvSpPr>
            <a:spLocks noGrp="1"/>
          </p:cNvSpPr>
          <p:nvPr>
            <p:ph type="sldNum" sz="quarter" idx="12"/>
          </p:nvPr>
        </p:nvSpPr>
        <p:spPr/>
        <p:txBody>
          <a:bodyPr/>
          <a:lstStyle/>
          <a:p>
            <a:fld id="{ED7B7F88-4EF6-4ACB-82FB-FDF7BB78141D}" type="slidenum">
              <a:rPr lang="en-GB" smtClean="0"/>
              <a:t>‹#›</a:t>
            </a:fld>
            <a:endParaRPr lang="en-GB"/>
          </a:p>
        </p:txBody>
      </p:sp>
    </p:spTree>
    <p:extLst>
      <p:ext uri="{BB962C8B-B14F-4D97-AF65-F5344CB8AC3E}">
        <p14:creationId xmlns:p14="http://schemas.microsoft.com/office/powerpoint/2010/main" val="15461689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0CC4F3A-C64E-4467-D1D6-0C3B0327BCCA}"/>
              </a:ext>
            </a:extLst>
          </p:cNvPr>
          <p:cNvSpPr/>
          <p:nvPr userDrawn="1"/>
        </p:nvSpPr>
        <p:spPr>
          <a:xfrm>
            <a:off x="0" y="0"/>
            <a:ext cx="9144000" cy="1543050"/>
          </a:xfrm>
          <a:prstGeom prst="rect">
            <a:avLst/>
          </a:prstGeom>
          <a:solidFill>
            <a:srgbClr val="96B5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07EB2CF-3573-F172-EAB4-91D57C266BA8}"/>
              </a:ext>
            </a:extLst>
          </p:cNvPr>
          <p:cNvSpPr>
            <a:spLocks noGrp="1"/>
          </p:cNvSpPr>
          <p:nvPr>
            <p:ph type="title"/>
          </p:nvPr>
        </p:nvSpPr>
        <p:spPr>
          <a:xfrm>
            <a:off x="630238" y="266697"/>
            <a:ext cx="7546022" cy="1200150"/>
          </a:xfrm>
        </p:spPr>
        <p:txBody>
          <a:bodyPr anchor="ctr">
            <a:normAutofit/>
          </a:bodyPr>
          <a:lstStyle>
            <a:lvl1pPr>
              <a:defRPr sz="4400">
                <a:solidFill>
                  <a:schemeClr val="bg1"/>
                </a:solidFill>
              </a:defRPr>
            </a:lvl1pPr>
          </a:lstStyle>
          <a:p>
            <a:r>
              <a:rPr lang="en-US" dirty="0"/>
              <a:t>Click to edit Master title style</a:t>
            </a:r>
            <a:endParaRPr lang="en-GB" dirty="0"/>
          </a:p>
        </p:txBody>
      </p:sp>
      <p:sp>
        <p:nvSpPr>
          <p:cNvPr id="3" name="Picture Placeholder 2">
            <a:extLst>
              <a:ext uri="{FF2B5EF4-FFF2-40B4-BE49-F238E27FC236}">
                <a16:creationId xmlns:a16="http://schemas.microsoft.com/office/drawing/2014/main" id="{56F1EAD7-E746-D006-3133-D88A0EEEA124}"/>
              </a:ext>
            </a:extLst>
          </p:cNvPr>
          <p:cNvSpPr>
            <a:spLocks noGrp="1"/>
          </p:cNvSpPr>
          <p:nvPr>
            <p:ph type="pic" idx="1"/>
          </p:nvPr>
        </p:nvSpPr>
        <p:spPr>
          <a:xfrm>
            <a:off x="3887788" y="1644382"/>
            <a:ext cx="4629150" cy="275140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886BD23-A5BF-DC12-415C-28578124FC7E}"/>
              </a:ext>
            </a:extLst>
          </p:cNvPr>
          <p:cNvSpPr>
            <a:spLocks noGrp="1"/>
          </p:cNvSpPr>
          <p:nvPr>
            <p:ph type="body" sz="half" idx="2"/>
          </p:nvPr>
        </p:nvSpPr>
        <p:spPr>
          <a:xfrm>
            <a:off x="630238" y="1650732"/>
            <a:ext cx="2949575" cy="275140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D6AAAD69-6C30-C3CB-7B3B-8CFBEEE081E0}"/>
              </a:ext>
            </a:extLst>
          </p:cNvPr>
          <p:cNvSpPr>
            <a:spLocks noGrp="1"/>
          </p:cNvSpPr>
          <p:nvPr>
            <p:ph type="sldNum" sz="quarter" idx="12"/>
          </p:nvPr>
        </p:nvSpPr>
        <p:spPr/>
        <p:txBody>
          <a:bodyPr/>
          <a:lstStyle/>
          <a:p>
            <a:fld id="{ED7B7F88-4EF6-4ACB-82FB-FDF7BB78141D}" type="slidenum">
              <a:rPr lang="en-GB" smtClean="0"/>
              <a:t>‹#›</a:t>
            </a:fld>
            <a:endParaRPr lang="en-GB"/>
          </a:p>
        </p:txBody>
      </p:sp>
    </p:spTree>
    <p:extLst>
      <p:ext uri="{BB962C8B-B14F-4D97-AF65-F5344CB8AC3E}">
        <p14:creationId xmlns:p14="http://schemas.microsoft.com/office/powerpoint/2010/main" val="23283377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0CC4F3A-C64E-4467-D1D6-0C3B0327BCCA}"/>
              </a:ext>
            </a:extLst>
          </p:cNvPr>
          <p:cNvSpPr/>
          <p:nvPr userDrawn="1"/>
        </p:nvSpPr>
        <p:spPr>
          <a:xfrm>
            <a:off x="0" y="0"/>
            <a:ext cx="9144000" cy="1543050"/>
          </a:xfrm>
          <a:prstGeom prst="rect">
            <a:avLst/>
          </a:prstGeom>
          <a:solidFill>
            <a:srgbClr val="C200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07EB2CF-3573-F172-EAB4-91D57C266BA8}"/>
              </a:ext>
            </a:extLst>
          </p:cNvPr>
          <p:cNvSpPr>
            <a:spLocks noGrp="1"/>
          </p:cNvSpPr>
          <p:nvPr>
            <p:ph type="title"/>
          </p:nvPr>
        </p:nvSpPr>
        <p:spPr>
          <a:xfrm>
            <a:off x="630238" y="266697"/>
            <a:ext cx="7546022" cy="1200150"/>
          </a:xfrm>
        </p:spPr>
        <p:txBody>
          <a:bodyPr anchor="ctr">
            <a:normAutofit/>
          </a:bodyPr>
          <a:lstStyle>
            <a:lvl1pPr>
              <a:defRPr sz="4400">
                <a:solidFill>
                  <a:schemeClr val="bg1"/>
                </a:solidFill>
              </a:defRPr>
            </a:lvl1pPr>
          </a:lstStyle>
          <a:p>
            <a:r>
              <a:rPr lang="en-US" dirty="0"/>
              <a:t>Click to edit Master title style</a:t>
            </a:r>
            <a:endParaRPr lang="en-GB" dirty="0"/>
          </a:p>
        </p:txBody>
      </p:sp>
      <p:sp>
        <p:nvSpPr>
          <p:cNvPr id="3" name="Picture Placeholder 2">
            <a:extLst>
              <a:ext uri="{FF2B5EF4-FFF2-40B4-BE49-F238E27FC236}">
                <a16:creationId xmlns:a16="http://schemas.microsoft.com/office/drawing/2014/main" id="{56F1EAD7-E746-D006-3133-D88A0EEEA124}"/>
              </a:ext>
            </a:extLst>
          </p:cNvPr>
          <p:cNvSpPr>
            <a:spLocks noGrp="1"/>
          </p:cNvSpPr>
          <p:nvPr>
            <p:ph type="pic" idx="1"/>
          </p:nvPr>
        </p:nvSpPr>
        <p:spPr>
          <a:xfrm>
            <a:off x="3887788" y="1644382"/>
            <a:ext cx="4629150" cy="275140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886BD23-A5BF-DC12-415C-28578124FC7E}"/>
              </a:ext>
            </a:extLst>
          </p:cNvPr>
          <p:cNvSpPr>
            <a:spLocks noGrp="1"/>
          </p:cNvSpPr>
          <p:nvPr>
            <p:ph type="body" sz="half" idx="2"/>
          </p:nvPr>
        </p:nvSpPr>
        <p:spPr>
          <a:xfrm>
            <a:off x="630238" y="1650732"/>
            <a:ext cx="2949575" cy="275140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D6AAAD69-6C30-C3CB-7B3B-8CFBEEE081E0}"/>
              </a:ext>
            </a:extLst>
          </p:cNvPr>
          <p:cNvSpPr>
            <a:spLocks noGrp="1"/>
          </p:cNvSpPr>
          <p:nvPr>
            <p:ph type="sldNum" sz="quarter" idx="12"/>
          </p:nvPr>
        </p:nvSpPr>
        <p:spPr/>
        <p:txBody>
          <a:bodyPr/>
          <a:lstStyle/>
          <a:p>
            <a:fld id="{ED7B7F88-4EF6-4ACB-82FB-FDF7BB78141D}" type="slidenum">
              <a:rPr lang="en-GB" smtClean="0"/>
              <a:t>‹#›</a:t>
            </a:fld>
            <a:endParaRPr lang="en-GB"/>
          </a:p>
        </p:txBody>
      </p:sp>
    </p:spTree>
    <p:extLst>
      <p:ext uri="{BB962C8B-B14F-4D97-AF65-F5344CB8AC3E}">
        <p14:creationId xmlns:p14="http://schemas.microsoft.com/office/powerpoint/2010/main" val="2948068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F3952C-1358-A35E-22B5-033C851AC433}"/>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CAFF5A0C-05FE-7015-FA77-BEADDAD114AB}"/>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6ECB800E-D4BA-9109-385A-E28E6F2D2532}"/>
              </a:ext>
            </a:extLst>
          </p:cNvPr>
          <p:cNvSpPr>
            <a:spLocks noGrp="1"/>
          </p:cNvSpPr>
          <p:nvPr>
            <p:ph type="sldNum" sz="quarter" idx="4"/>
          </p:nvPr>
        </p:nvSpPr>
        <p:spPr>
          <a:xfrm>
            <a:off x="140970" y="4739163"/>
            <a:ext cx="2057400" cy="274637"/>
          </a:xfrm>
          <a:prstGeom prst="rect">
            <a:avLst/>
          </a:prstGeom>
        </p:spPr>
        <p:txBody>
          <a:bodyPr vert="horz" lIns="91440" tIns="45720" rIns="91440" bIns="45720" rtlCol="0" anchor="ctr"/>
          <a:lstStyle>
            <a:lvl1pPr algn="l">
              <a:defRPr sz="1200" b="1">
                <a:solidFill>
                  <a:schemeClr val="tx1"/>
                </a:solidFill>
                <a:latin typeface="+mn-lt"/>
              </a:defRPr>
            </a:lvl1pPr>
          </a:lstStyle>
          <a:p>
            <a:fld id="{ED7B7F88-4EF6-4ACB-82FB-FDF7BB78141D}" type="slidenum">
              <a:rPr lang="en-GB" smtClean="0"/>
              <a:pPr/>
              <a:t>‹#›</a:t>
            </a:fld>
            <a:endParaRPr lang="en-GB" dirty="0"/>
          </a:p>
        </p:txBody>
      </p:sp>
      <p:pic>
        <p:nvPicPr>
          <p:cNvPr id="8" name="Picture 7">
            <a:extLst>
              <a:ext uri="{FF2B5EF4-FFF2-40B4-BE49-F238E27FC236}">
                <a16:creationId xmlns:a16="http://schemas.microsoft.com/office/drawing/2014/main" id="{9C295C62-57FA-83DD-BD38-3D41800BBBFB}"/>
              </a:ext>
            </a:extLst>
          </p:cNvPr>
          <p:cNvPicPr>
            <a:picLocks noChangeAspect="1"/>
          </p:cNvPicPr>
          <p:nvPr userDrawn="1"/>
        </p:nvPicPr>
        <p:blipFill>
          <a:blip r:embed="rId17"/>
          <a:stretch>
            <a:fillRect/>
          </a:stretch>
        </p:blipFill>
        <p:spPr>
          <a:xfrm>
            <a:off x="8075673" y="4703445"/>
            <a:ext cx="879354" cy="326328"/>
          </a:xfrm>
          <a:prstGeom prst="rect">
            <a:avLst/>
          </a:prstGeom>
        </p:spPr>
      </p:pic>
      <p:cxnSp>
        <p:nvCxnSpPr>
          <p:cNvPr id="11" name="Straight Connector 10">
            <a:extLst>
              <a:ext uri="{FF2B5EF4-FFF2-40B4-BE49-F238E27FC236}">
                <a16:creationId xmlns:a16="http://schemas.microsoft.com/office/drawing/2014/main" id="{E8CE12B8-F275-D1CF-C1D3-BBD148ED41FF}"/>
              </a:ext>
            </a:extLst>
          </p:cNvPr>
          <p:cNvCxnSpPr>
            <a:cxnSpLocks/>
          </p:cNvCxnSpPr>
          <p:nvPr userDrawn="1"/>
        </p:nvCxnSpPr>
        <p:spPr>
          <a:xfrm>
            <a:off x="628650" y="4886793"/>
            <a:ext cx="73311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140672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85" r:id="rId3"/>
    <p:sldLayoutId id="2147483686" r:id="rId4"/>
    <p:sldLayoutId id="2147483687" r:id="rId5"/>
    <p:sldLayoutId id="2147483675" r:id="rId6"/>
    <p:sldLayoutId id="2147483676" r:id="rId7"/>
    <p:sldLayoutId id="2147483677" r:id="rId8"/>
    <p:sldLayoutId id="2147483678" r:id="rId9"/>
    <p:sldLayoutId id="2147483679" r:id="rId10"/>
    <p:sldLayoutId id="2147483680" r:id="rId11"/>
    <p:sldLayoutId id="2147483682" r:id="rId12"/>
    <p:sldLayoutId id="2147483681" r:id="rId13"/>
    <p:sldLayoutId id="2147483683" r:id="rId14"/>
    <p:sldLayoutId id="2147483684"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1" name="Rectangle 10">
            <a:extLst>
              <a:ext uri="{FF2B5EF4-FFF2-40B4-BE49-F238E27FC236}">
                <a16:creationId xmlns:a16="http://schemas.microsoft.com/office/drawing/2014/main" id="{FF17DDA6-0C3D-D70F-8458-86521E00D5F4}"/>
              </a:ext>
            </a:extLst>
          </p:cNvPr>
          <p:cNvSpPr>
            <a:spLocks noGrp="1"/>
          </p:cNvSpPr>
          <p:nvPr/>
        </p:nvSpPr>
        <p:spPr>
          <a:xfrm>
            <a:off x="0" y="-13291"/>
            <a:ext cx="4927600" cy="5156791"/>
          </a:xfrm>
          <a:prstGeom prst="rect">
            <a:avLst/>
          </a:prstGeom>
          <a:solidFill>
            <a:srgbClr val="111111"/>
          </a:solidFill>
          <a:ln w="0">
            <a:noFill/>
          </a:ln>
        </p:spPr>
        <p:txBody>
          <a:bodyPr/>
          <a:lstStyle/>
          <a:p>
            <a:endParaRPr lang="en-GB"/>
          </a:p>
        </p:txBody>
      </p:sp>
      <p:sp>
        <p:nvSpPr>
          <p:cNvPr id="13" name="Rectangle 12">
            <a:extLst>
              <a:ext uri="{FF2B5EF4-FFF2-40B4-BE49-F238E27FC236}">
                <a16:creationId xmlns:a16="http://schemas.microsoft.com/office/drawing/2014/main" id="{C99D230A-D1AA-9BC1-8D4C-06BB4C8BD2ED}"/>
              </a:ext>
            </a:extLst>
          </p:cNvPr>
          <p:cNvSpPr>
            <a:spLocks noGrp="1"/>
          </p:cNvSpPr>
          <p:nvPr/>
        </p:nvSpPr>
        <p:spPr>
          <a:xfrm>
            <a:off x="0" y="0"/>
            <a:ext cx="171450" cy="5143500"/>
          </a:xfrm>
          <a:prstGeom prst="rect">
            <a:avLst/>
          </a:prstGeom>
          <a:solidFill>
            <a:srgbClr val="D50073"/>
          </a:solidFill>
          <a:ln w="0">
            <a:noFill/>
          </a:ln>
        </p:spPr>
        <p:txBody>
          <a:bodyPr/>
          <a:lstStyle/>
          <a:p>
            <a:endParaRPr lang="en-GB"/>
          </a:p>
        </p:txBody>
      </p:sp>
      <p:sp>
        <p:nvSpPr>
          <p:cNvPr id="15" name="Rectangle 14">
            <a:extLst>
              <a:ext uri="{FF2B5EF4-FFF2-40B4-BE49-F238E27FC236}">
                <a16:creationId xmlns:a16="http://schemas.microsoft.com/office/drawing/2014/main" id="{CCF222F7-7298-4E52-F51D-3F0E4FC688D0}"/>
              </a:ext>
            </a:extLst>
          </p:cNvPr>
          <p:cNvSpPr>
            <a:spLocks noGrp="1"/>
          </p:cNvSpPr>
          <p:nvPr/>
        </p:nvSpPr>
        <p:spPr>
          <a:xfrm>
            <a:off x="514803" y="514350"/>
            <a:ext cx="3000375" cy="257175"/>
          </a:xfrm>
          <a:prstGeom prst="rect">
            <a:avLst/>
          </a:prstGeom>
          <a:noFill/>
          <a:ln w="0">
            <a:noFill/>
          </a:ln>
        </p:spPr>
        <p:txBody>
          <a:bodyPr anchor="t">
            <a:noAutofit/>
          </a:bodyPr>
          <a:lstStyle/>
          <a:p>
            <a:pPr algn="l">
              <a:defRPr sz="1238" b="1">
                <a:solidFill>
                  <a:srgbClr val="D50073"/>
                </a:solidFill>
                <a:latin typeface="FS Lucas Pro"/>
                <a:ea typeface="FS Lucas Pro"/>
                <a:cs typeface="FS Lucas Pro"/>
              </a:defRPr>
            </a:pPr>
            <a:r>
              <a:rPr sz="2400" b="1" dirty="0">
                <a:solidFill>
                  <a:srgbClr val="D50073"/>
                </a:solidFill>
                <a:latin typeface="FS Lucas Pro"/>
                <a:ea typeface="FS Lucas Pro"/>
                <a:cs typeface="FS Lucas Pro"/>
              </a:rPr>
              <a:t>HOW TO GUIDE</a:t>
            </a:r>
          </a:p>
        </p:txBody>
      </p:sp>
      <p:sp>
        <p:nvSpPr>
          <p:cNvPr id="17" name="Rectangle 16">
            <a:extLst>
              <a:ext uri="{FF2B5EF4-FFF2-40B4-BE49-F238E27FC236}">
                <a16:creationId xmlns:a16="http://schemas.microsoft.com/office/drawing/2014/main" id="{0EF60213-2B18-0D0C-4DD3-FE9D8C1E0924}"/>
              </a:ext>
            </a:extLst>
          </p:cNvPr>
          <p:cNvSpPr>
            <a:spLocks noGrp="1"/>
          </p:cNvSpPr>
          <p:nvPr/>
        </p:nvSpPr>
        <p:spPr>
          <a:xfrm>
            <a:off x="500289" y="1125083"/>
            <a:ext cx="3964781" cy="1821656"/>
          </a:xfrm>
          <a:prstGeom prst="rect">
            <a:avLst/>
          </a:prstGeom>
          <a:noFill/>
          <a:ln w="0">
            <a:noFill/>
          </a:ln>
        </p:spPr>
        <p:txBody>
          <a:bodyPr wrap="square" anchor="t">
            <a:normAutofit/>
          </a:bodyPr>
          <a:lstStyle/>
          <a:p>
            <a:r>
              <a:rPr sz="2800" b="1" dirty="0">
                <a:solidFill>
                  <a:schemeClr val="bg1"/>
                </a:solidFill>
                <a:latin typeface="+mn-lt"/>
              </a:rPr>
              <a:t>Floral Textile</a:t>
            </a:r>
          </a:p>
          <a:p>
            <a:r>
              <a:rPr sz="2800" b="1" dirty="0">
                <a:solidFill>
                  <a:schemeClr val="bg1"/>
                </a:solidFill>
                <a:latin typeface="+mn-lt"/>
              </a:rPr>
              <a:t>Appliqué with</a:t>
            </a:r>
          </a:p>
          <a:p>
            <a:r>
              <a:rPr sz="2800" b="1" dirty="0">
                <a:solidFill>
                  <a:schemeClr val="bg1"/>
                </a:solidFill>
                <a:latin typeface="+mn-lt"/>
              </a:rPr>
              <a:t>Angelina Fib</a:t>
            </a:r>
            <a:r>
              <a:rPr lang="en-GB" sz="2800" b="1" dirty="0">
                <a:solidFill>
                  <a:schemeClr val="bg1"/>
                </a:solidFill>
                <a:latin typeface="+mn-lt"/>
              </a:rPr>
              <a:t>res</a:t>
            </a:r>
            <a:endParaRPr sz="2800" b="1" dirty="0">
              <a:solidFill>
                <a:schemeClr val="bg1"/>
              </a:solidFill>
              <a:latin typeface="+mn-lt"/>
            </a:endParaRPr>
          </a:p>
        </p:txBody>
      </p:sp>
      <p:sp>
        <p:nvSpPr>
          <p:cNvPr id="19" name="Rectangle 18">
            <a:extLst>
              <a:ext uri="{FF2B5EF4-FFF2-40B4-BE49-F238E27FC236}">
                <a16:creationId xmlns:a16="http://schemas.microsoft.com/office/drawing/2014/main" id="{353B84B9-2965-EC46-2A69-11BEC1802E28}"/>
              </a:ext>
            </a:extLst>
          </p:cNvPr>
          <p:cNvSpPr>
            <a:spLocks noGrp="1"/>
          </p:cNvSpPr>
          <p:nvPr/>
        </p:nvSpPr>
        <p:spPr>
          <a:xfrm>
            <a:off x="514350" y="2580595"/>
            <a:ext cx="3536156" cy="657225"/>
          </a:xfrm>
          <a:prstGeom prst="rect">
            <a:avLst/>
          </a:prstGeom>
          <a:noFill/>
          <a:ln w="0">
            <a:noFill/>
          </a:ln>
        </p:spPr>
        <p:txBody>
          <a:bodyPr wrap="square" anchor="t">
            <a:normAutofit lnSpcReduction="10000"/>
          </a:bodyPr>
          <a:lstStyle/>
          <a:p>
            <a:r>
              <a:rPr sz="1300" dirty="0">
                <a:solidFill>
                  <a:schemeClr val="bg1"/>
                </a:solidFill>
                <a:latin typeface="+mn-lt"/>
              </a:rPr>
              <a:t>Create a layered botanical textile using transfer dyes, leaf printing, shimmering </a:t>
            </a:r>
            <a:r>
              <a:rPr sz="1300" dirty="0" err="1">
                <a:solidFill>
                  <a:schemeClr val="bg1"/>
                </a:solidFill>
                <a:latin typeface="+mn-lt"/>
              </a:rPr>
              <a:t>fibres</a:t>
            </a:r>
            <a:r>
              <a:rPr sz="1300" dirty="0">
                <a:solidFill>
                  <a:schemeClr val="bg1"/>
                </a:solidFill>
                <a:latin typeface="+mn-lt"/>
              </a:rPr>
              <a:t> and organza.</a:t>
            </a:r>
          </a:p>
        </p:txBody>
      </p:sp>
      <p:sp>
        <p:nvSpPr>
          <p:cNvPr id="21" name="Rectangle: Rounded Corners 20">
            <a:extLst>
              <a:ext uri="{FF2B5EF4-FFF2-40B4-BE49-F238E27FC236}">
                <a16:creationId xmlns:a16="http://schemas.microsoft.com/office/drawing/2014/main" id="{00DBB794-E49D-832E-B6DF-D2752C61075D}"/>
              </a:ext>
            </a:extLst>
          </p:cNvPr>
          <p:cNvSpPr>
            <a:spLocks noGrp="1"/>
          </p:cNvSpPr>
          <p:nvPr/>
        </p:nvSpPr>
        <p:spPr>
          <a:xfrm>
            <a:off x="608691" y="3326946"/>
            <a:ext cx="2143125" cy="328613"/>
          </a:xfrm>
          <a:prstGeom prst="roundRect">
            <a:avLst>
              <a:gd name="adj" fmla="val 17391"/>
            </a:avLst>
          </a:prstGeom>
          <a:solidFill>
            <a:srgbClr val="00A99D"/>
          </a:solidFill>
          <a:ln w="0">
            <a:noFill/>
          </a:ln>
        </p:spPr>
        <p:txBody>
          <a:bodyPr/>
          <a:lstStyle/>
          <a:p>
            <a:endParaRPr lang="en-GB"/>
          </a:p>
        </p:txBody>
      </p:sp>
      <p:sp>
        <p:nvSpPr>
          <p:cNvPr id="23" name="Rectangle 22">
            <a:extLst>
              <a:ext uri="{FF2B5EF4-FFF2-40B4-BE49-F238E27FC236}">
                <a16:creationId xmlns:a16="http://schemas.microsoft.com/office/drawing/2014/main" id="{5CA19B0F-3F6B-1C1B-6072-483694B27130}"/>
              </a:ext>
            </a:extLst>
          </p:cNvPr>
          <p:cNvSpPr>
            <a:spLocks noGrp="1"/>
          </p:cNvSpPr>
          <p:nvPr/>
        </p:nvSpPr>
        <p:spPr>
          <a:xfrm>
            <a:off x="729795" y="3383643"/>
            <a:ext cx="1857375" cy="164306"/>
          </a:xfrm>
          <a:prstGeom prst="rect">
            <a:avLst/>
          </a:prstGeom>
          <a:noFill/>
          <a:ln w="0">
            <a:noFill/>
          </a:ln>
        </p:spPr>
        <p:txBody>
          <a:bodyPr anchor="t">
            <a:noAutofit/>
          </a:bodyPr>
          <a:lstStyle/>
          <a:p>
            <a:pPr algn="ctr">
              <a:defRPr sz="900" b="1">
                <a:solidFill>
                  <a:srgbClr val="FFFFFF"/>
                </a:solidFill>
                <a:latin typeface="FS Lucas Pro"/>
                <a:ea typeface="FS Lucas Pro"/>
                <a:cs typeface="FS Lucas Pro"/>
              </a:defRPr>
            </a:pPr>
            <a:r>
              <a:rPr sz="900" b="1" dirty="0">
                <a:solidFill>
                  <a:srgbClr val="FFFFFF"/>
                </a:solidFill>
                <a:latin typeface="FS Lucas Pro"/>
                <a:ea typeface="FS Lucas Pro"/>
                <a:cs typeface="FS Lucas Pro"/>
              </a:rPr>
              <a:t>CLASSROOM-READY PROJECT</a:t>
            </a:r>
          </a:p>
        </p:txBody>
      </p:sp>
      <p:pic>
        <p:nvPicPr>
          <p:cNvPr id="28" name="Picture 27">
            <a:extLst>
              <a:ext uri="{FF2B5EF4-FFF2-40B4-BE49-F238E27FC236}">
                <a16:creationId xmlns:a16="http://schemas.microsoft.com/office/drawing/2014/main" id="{39B5DA92-E621-F6C5-C799-FF871C1D90D2}"/>
              </a:ext>
            </a:extLst>
          </p:cNvPr>
          <p:cNvPicPr>
            <a:picLocks noChangeAspect="1"/>
          </p:cNvPicPr>
          <p:nvPr/>
        </p:nvPicPr>
        <p:blipFill>
          <a:blip r:embed="rId3"/>
          <a:stretch>
            <a:fillRect/>
          </a:stretch>
        </p:blipFill>
        <p:spPr>
          <a:xfrm>
            <a:off x="630461" y="4084729"/>
            <a:ext cx="1844223" cy="684392"/>
          </a:xfrm>
          <a:prstGeom prst="rect">
            <a:avLst/>
          </a:prstGeom>
        </p:spPr>
      </p:pic>
      <p:pic>
        <p:nvPicPr>
          <p:cNvPr id="29" name="Picture 28" descr="image.jpg"/>
          <p:cNvPicPr>
            <a:picLocks noChangeAspect="1"/>
          </p:cNvPicPr>
          <p:nvPr/>
        </p:nvPicPr>
        <p:blipFill>
          <a:blip r:embed="rId4"/>
          <a:stretch>
            <a:fillRect/>
          </a:stretch>
        </p:blipFill>
        <p:spPr>
          <a:xfrm>
            <a:off x="4465070" y="-5900"/>
            <a:ext cx="5155300" cy="51553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D7FDD4E-8F86-A249-5C70-12B409EAAC05}"/>
              </a:ext>
            </a:extLst>
          </p:cNvPr>
          <p:cNvSpPr>
            <a:spLocks noGrp="1"/>
          </p:cNvSpPr>
          <p:nvPr>
            <p:ph type="title"/>
          </p:nvPr>
        </p:nvSpPr>
        <p:spPr/>
        <p:txBody>
          <a:bodyPr wrap="square"/>
          <a:lstStyle/>
          <a:p>
            <a:r>
              <a:rPr sz="2500"/>
              <a:t>Build a floral design through</a:t>
            </a:r>
          </a:p>
          <a:p>
            <a:r>
              <a:rPr sz="2500"/>
              <a:t>experimental textile techniques</a:t>
            </a:r>
          </a:p>
        </p:txBody>
      </p:sp>
      <p:sp>
        <p:nvSpPr>
          <p:cNvPr id="6" name="Content Placeholder 5">
            <a:extLst>
              <a:ext uri="{FF2B5EF4-FFF2-40B4-BE49-F238E27FC236}">
                <a16:creationId xmlns:a16="http://schemas.microsoft.com/office/drawing/2014/main" id="{41271B4E-DA3E-73B9-24CA-D15BC62FB163}"/>
              </a:ext>
            </a:extLst>
          </p:cNvPr>
          <p:cNvSpPr>
            <a:spLocks noGrp="1"/>
          </p:cNvSpPr>
          <p:nvPr>
            <p:ph idx="1"/>
          </p:nvPr>
        </p:nvSpPr>
        <p:spPr>
          <a:xfrm>
            <a:off x="628650" y="1370013"/>
            <a:ext cx="4712607" cy="661987"/>
          </a:xfrm>
        </p:spPr>
        <p:txBody>
          <a:bodyPr wrap="square">
            <a:normAutofit/>
          </a:bodyPr>
          <a:lstStyle/>
          <a:p>
            <a:pPr marL="0" indent="0">
              <a:buNone/>
            </a:pPr>
            <a:r>
              <a:rPr sz="1400" dirty="0"/>
              <a:t>Explore heat transfer printing, leaf resist, bonded Angelina fibers and three-dimensional appliqué.</a:t>
            </a:r>
          </a:p>
        </p:txBody>
      </p:sp>
      <p:sp>
        <p:nvSpPr>
          <p:cNvPr id="7" name="Slide Number Placeholder 6">
            <a:extLst>
              <a:ext uri="{FF2B5EF4-FFF2-40B4-BE49-F238E27FC236}">
                <a16:creationId xmlns:a16="http://schemas.microsoft.com/office/drawing/2014/main" id="{D64EAADB-773D-9A6F-A586-17FCDFEAE9C0}"/>
              </a:ext>
            </a:extLst>
          </p:cNvPr>
          <p:cNvSpPr>
            <a:spLocks noGrp="1"/>
          </p:cNvSpPr>
          <p:nvPr>
            <p:ph type="sldNum" sz="quarter" idx="12"/>
          </p:nvPr>
        </p:nvSpPr>
        <p:spPr/>
        <p:txBody>
          <a:bodyPr/>
          <a:lstStyle/>
          <a:p>
            <a:fld id="{ED7B7F88-4EF6-4ACB-82FB-FDF7BB78141D}" type="slidenum">
              <a:rPr lang="en-GB" smtClean="0"/>
              <a:t>2</a:t>
            </a:fld>
            <a:endParaRPr lang="en-GB" dirty="0"/>
          </a:p>
        </p:txBody>
      </p:sp>
      <p:sp>
        <p:nvSpPr>
          <p:cNvPr id="3" name="Rectangle: Rounded Corners 2">
            <a:extLst>
              <a:ext uri="{FF2B5EF4-FFF2-40B4-BE49-F238E27FC236}">
                <a16:creationId xmlns:a16="http://schemas.microsoft.com/office/drawing/2014/main" id="{E94657C1-7AC5-F43A-B61C-4E4E30835DC1}"/>
              </a:ext>
            </a:extLst>
          </p:cNvPr>
          <p:cNvSpPr>
            <a:spLocks noGrp="1"/>
          </p:cNvSpPr>
          <p:nvPr/>
        </p:nvSpPr>
        <p:spPr>
          <a:xfrm>
            <a:off x="683532" y="2293144"/>
            <a:ext cx="2228850" cy="371475"/>
          </a:xfrm>
          <a:prstGeom prst="roundRect">
            <a:avLst>
              <a:gd name="adj" fmla="val 19231"/>
            </a:avLst>
          </a:prstGeom>
          <a:solidFill>
            <a:srgbClr val="D50073"/>
          </a:solidFill>
          <a:ln w="0">
            <a:noFill/>
          </a:ln>
        </p:spPr>
        <p:txBody>
          <a:bodyPr/>
          <a:lstStyle/>
          <a:p>
            <a:endParaRPr lang="en-GB"/>
          </a:p>
        </p:txBody>
      </p:sp>
      <p:sp>
        <p:nvSpPr>
          <p:cNvPr id="8" name="Rectangle 7">
            <a:extLst>
              <a:ext uri="{FF2B5EF4-FFF2-40B4-BE49-F238E27FC236}">
                <a16:creationId xmlns:a16="http://schemas.microsoft.com/office/drawing/2014/main" id="{02A79998-31C6-F689-B74F-A6864D932858}"/>
              </a:ext>
            </a:extLst>
          </p:cNvPr>
          <p:cNvSpPr>
            <a:spLocks noGrp="1"/>
          </p:cNvSpPr>
          <p:nvPr/>
        </p:nvSpPr>
        <p:spPr>
          <a:xfrm>
            <a:off x="797832" y="2361624"/>
            <a:ext cx="2000250" cy="178594"/>
          </a:xfrm>
          <a:prstGeom prst="rect">
            <a:avLst/>
          </a:prstGeom>
          <a:noFill/>
          <a:ln w="0">
            <a:noFill/>
          </a:ln>
        </p:spPr>
        <p:txBody>
          <a:bodyPr wrap="square" anchor="t">
            <a:noAutofit/>
          </a:bodyPr>
          <a:lstStyle/>
          <a:p>
            <a:r>
              <a:rPr sz="1100" b="1" dirty="0">
                <a:solidFill>
                  <a:schemeClr val="bg1"/>
                </a:solidFill>
                <a:latin typeface="+mn-lt"/>
              </a:rPr>
              <a:t>Transfer dye painting</a:t>
            </a:r>
          </a:p>
        </p:txBody>
      </p:sp>
      <p:sp>
        <p:nvSpPr>
          <p:cNvPr id="10" name="Rectangle: Rounded Corners 9">
            <a:extLst>
              <a:ext uri="{FF2B5EF4-FFF2-40B4-BE49-F238E27FC236}">
                <a16:creationId xmlns:a16="http://schemas.microsoft.com/office/drawing/2014/main" id="{55B99691-29C2-F7F0-A292-5A95EE78A6B5}"/>
              </a:ext>
            </a:extLst>
          </p:cNvPr>
          <p:cNvSpPr>
            <a:spLocks noGrp="1"/>
          </p:cNvSpPr>
          <p:nvPr/>
        </p:nvSpPr>
        <p:spPr>
          <a:xfrm>
            <a:off x="3112407" y="2293144"/>
            <a:ext cx="2228850" cy="371475"/>
          </a:xfrm>
          <a:prstGeom prst="roundRect">
            <a:avLst>
              <a:gd name="adj" fmla="val 19231"/>
            </a:avLst>
          </a:prstGeom>
          <a:solidFill>
            <a:srgbClr val="00A99D"/>
          </a:solidFill>
          <a:ln w="0">
            <a:noFill/>
          </a:ln>
        </p:spPr>
        <p:txBody>
          <a:bodyPr/>
          <a:lstStyle/>
          <a:p>
            <a:endParaRPr lang="en-GB"/>
          </a:p>
        </p:txBody>
      </p:sp>
      <p:sp>
        <p:nvSpPr>
          <p:cNvPr id="12" name="Rectangle 11">
            <a:extLst>
              <a:ext uri="{FF2B5EF4-FFF2-40B4-BE49-F238E27FC236}">
                <a16:creationId xmlns:a16="http://schemas.microsoft.com/office/drawing/2014/main" id="{F7C221DA-3FDF-1D42-D186-26180DFC9D5C}"/>
              </a:ext>
            </a:extLst>
          </p:cNvPr>
          <p:cNvSpPr>
            <a:spLocks noGrp="1"/>
          </p:cNvSpPr>
          <p:nvPr/>
        </p:nvSpPr>
        <p:spPr>
          <a:xfrm>
            <a:off x="3226707" y="2361624"/>
            <a:ext cx="2000250" cy="178594"/>
          </a:xfrm>
          <a:prstGeom prst="rect">
            <a:avLst/>
          </a:prstGeom>
          <a:noFill/>
          <a:ln w="0">
            <a:noFill/>
          </a:ln>
        </p:spPr>
        <p:txBody>
          <a:bodyPr wrap="square" anchor="t">
            <a:noAutofit/>
          </a:bodyPr>
          <a:lstStyle/>
          <a:p>
            <a:r>
              <a:rPr sz="1100" b="1">
                <a:solidFill>
                  <a:schemeClr val="bg1"/>
                </a:solidFill>
                <a:latin typeface="+mn-lt"/>
              </a:rPr>
              <a:t>Botanical leaf printing</a:t>
            </a:r>
          </a:p>
        </p:txBody>
      </p:sp>
      <p:sp>
        <p:nvSpPr>
          <p:cNvPr id="14" name="Rectangle: Rounded Corners 13">
            <a:extLst>
              <a:ext uri="{FF2B5EF4-FFF2-40B4-BE49-F238E27FC236}">
                <a16:creationId xmlns:a16="http://schemas.microsoft.com/office/drawing/2014/main" id="{F345B5C4-BF54-0826-5E70-2D6EFAD7873D}"/>
              </a:ext>
            </a:extLst>
          </p:cNvPr>
          <p:cNvSpPr>
            <a:spLocks noGrp="1"/>
          </p:cNvSpPr>
          <p:nvPr/>
        </p:nvSpPr>
        <p:spPr>
          <a:xfrm>
            <a:off x="683532" y="2807494"/>
            <a:ext cx="2228850" cy="371475"/>
          </a:xfrm>
          <a:prstGeom prst="roundRect">
            <a:avLst>
              <a:gd name="adj" fmla="val 19231"/>
            </a:avLst>
          </a:prstGeom>
          <a:solidFill>
            <a:srgbClr val="9ABC16"/>
          </a:solidFill>
          <a:ln w="0">
            <a:noFill/>
          </a:ln>
        </p:spPr>
        <p:txBody>
          <a:bodyPr/>
          <a:lstStyle/>
          <a:p>
            <a:endParaRPr lang="en-GB"/>
          </a:p>
        </p:txBody>
      </p:sp>
      <p:sp>
        <p:nvSpPr>
          <p:cNvPr id="16" name="Rectangle 15">
            <a:extLst>
              <a:ext uri="{FF2B5EF4-FFF2-40B4-BE49-F238E27FC236}">
                <a16:creationId xmlns:a16="http://schemas.microsoft.com/office/drawing/2014/main" id="{DE9A1AED-E6CB-8CB4-CDDA-57E5CBD41EEE}"/>
              </a:ext>
            </a:extLst>
          </p:cNvPr>
          <p:cNvSpPr>
            <a:spLocks noGrp="1"/>
          </p:cNvSpPr>
          <p:nvPr/>
        </p:nvSpPr>
        <p:spPr>
          <a:xfrm>
            <a:off x="797832" y="2875974"/>
            <a:ext cx="2000250" cy="178594"/>
          </a:xfrm>
          <a:prstGeom prst="rect">
            <a:avLst/>
          </a:prstGeom>
          <a:noFill/>
          <a:ln w="0">
            <a:noFill/>
          </a:ln>
        </p:spPr>
        <p:txBody>
          <a:bodyPr wrap="square" anchor="t">
            <a:noAutofit/>
          </a:bodyPr>
          <a:lstStyle/>
          <a:p>
            <a:r>
              <a:rPr sz="1100" b="1">
                <a:solidFill>
                  <a:schemeClr val="bg1"/>
                </a:solidFill>
                <a:latin typeface="+mn-lt"/>
              </a:rPr>
              <a:t>Heat transfer printing</a:t>
            </a:r>
          </a:p>
        </p:txBody>
      </p:sp>
      <p:sp>
        <p:nvSpPr>
          <p:cNvPr id="18" name="Rectangle: Rounded Corners 17">
            <a:extLst>
              <a:ext uri="{FF2B5EF4-FFF2-40B4-BE49-F238E27FC236}">
                <a16:creationId xmlns:a16="http://schemas.microsoft.com/office/drawing/2014/main" id="{4921D472-A760-D8BB-FE20-68DF92F73027}"/>
              </a:ext>
            </a:extLst>
          </p:cNvPr>
          <p:cNvSpPr>
            <a:spLocks noGrp="1"/>
          </p:cNvSpPr>
          <p:nvPr/>
        </p:nvSpPr>
        <p:spPr>
          <a:xfrm>
            <a:off x="3112407" y="2807494"/>
            <a:ext cx="2228850" cy="371475"/>
          </a:xfrm>
          <a:prstGeom prst="roundRect">
            <a:avLst>
              <a:gd name="adj" fmla="val 19231"/>
            </a:avLst>
          </a:prstGeom>
          <a:solidFill>
            <a:srgbClr val="D50073"/>
          </a:solidFill>
          <a:ln w="0">
            <a:noFill/>
          </a:ln>
        </p:spPr>
        <p:txBody>
          <a:bodyPr/>
          <a:lstStyle/>
          <a:p>
            <a:endParaRPr lang="en-GB"/>
          </a:p>
        </p:txBody>
      </p:sp>
      <p:sp>
        <p:nvSpPr>
          <p:cNvPr id="20" name="Rectangle 19">
            <a:extLst>
              <a:ext uri="{FF2B5EF4-FFF2-40B4-BE49-F238E27FC236}">
                <a16:creationId xmlns:a16="http://schemas.microsoft.com/office/drawing/2014/main" id="{D6457A7F-600F-A257-44EA-29060FE6F53B}"/>
              </a:ext>
            </a:extLst>
          </p:cNvPr>
          <p:cNvSpPr>
            <a:spLocks noGrp="1"/>
          </p:cNvSpPr>
          <p:nvPr/>
        </p:nvSpPr>
        <p:spPr>
          <a:xfrm>
            <a:off x="3226707" y="2875974"/>
            <a:ext cx="2000250" cy="178594"/>
          </a:xfrm>
          <a:prstGeom prst="rect">
            <a:avLst/>
          </a:prstGeom>
          <a:noFill/>
          <a:ln w="0">
            <a:noFill/>
          </a:ln>
        </p:spPr>
        <p:txBody>
          <a:bodyPr wrap="square" anchor="t">
            <a:noAutofit/>
          </a:bodyPr>
          <a:lstStyle/>
          <a:p>
            <a:r>
              <a:rPr sz="1100" b="1">
                <a:solidFill>
                  <a:schemeClr val="bg1"/>
                </a:solidFill>
                <a:latin typeface="+mn-lt"/>
              </a:rPr>
              <a:t>Leaf resist printing</a:t>
            </a:r>
          </a:p>
        </p:txBody>
      </p:sp>
      <p:sp>
        <p:nvSpPr>
          <p:cNvPr id="22" name="Rectangle: Rounded Corners 21">
            <a:extLst>
              <a:ext uri="{FF2B5EF4-FFF2-40B4-BE49-F238E27FC236}">
                <a16:creationId xmlns:a16="http://schemas.microsoft.com/office/drawing/2014/main" id="{42A5FD3A-CEAF-304E-AB94-28EF068C5258}"/>
              </a:ext>
            </a:extLst>
          </p:cNvPr>
          <p:cNvSpPr>
            <a:spLocks noGrp="1"/>
          </p:cNvSpPr>
          <p:nvPr/>
        </p:nvSpPr>
        <p:spPr>
          <a:xfrm>
            <a:off x="683532" y="3321844"/>
            <a:ext cx="2228850" cy="371475"/>
          </a:xfrm>
          <a:prstGeom prst="roundRect">
            <a:avLst>
              <a:gd name="adj" fmla="val 19231"/>
            </a:avLst>
          </a:prstGeom>
          <a:solidFill>
            <a:srgbClr val="00A99D"/>
          </a:solidFill>
          <a:ln w="0">
            <a:noFill/>
          </a:ln>
        </p:spPr>
        <p:txBody>
          <a:bodyPr/>
          <a:lstStyle/>
          <a:p>
            <a:endParaRPr lang="en-GB"/>
          </a:p>
        </p:txBody>
      </p:sp>
      <p:sp>
        <p:nvSpPr>
          <p:cNvPr id="24" name="Rectangle 23">
            <a:extLst>
              <a:ext uri="{FF2B5EF4-FFF2-40B4-BE49-F238E27FC236}">
                <a16:creationId xmlns:a16="http://schemas.microsoft.com/office/drawing/2014/main" id="{EE6D128E-0483-9CBF-7F6E-D8F36BCAF9C1}"/>
              </a:ext>
            </a:extLst>
          </p:cNvPr>
          <p:cNvSpPr>
            <a:spLocks noGrp="1"/>
          </p:cNvSpPr>
          <p:nvPr/>
        </p:nvSpPr>
        <p:spPr>
          <a:xfrm>
            <a:off x="797832" y="3390324"/>
            <a:ext cx="2000250" cy="178594"/>
          </a:xfrm>
          <a:prstGeom prst="rect">
            <a:avLst/>
          </a:prstGeom>
          <a:noFill/>
          <a:ln w="0">
            <a:noFill/>
          </a:ln>
        </p:spPr>
        <p:txBody>
          <a:bodyPr wrap="square" anchor="t">
            <a:noAutofit/>
          </a:bodyPr>
          <a:lstStyle/>
          <a:p>
            <a:r>
              <a:rPr sz="1100" b="1" dirty="0">
                <a:solidFill>
                  <a:schemeClr val="bg1"/>
                </a:solidFill>
                <a:latin typeface="+mn-lt"/>
              </a:rPr>
              <a:t>Angelina fib</a:t>
            </a:r>
            <a:r>
              <a:rPr lang="en-GB" sz="1100" b="1" dirty="0">
                <a:solidFill>
                  <a:schemeClr val="bg1"/>
                </a:solidFill>
                <a:latin typeface="+mn-lt"/>
              </a:rPr>
              <a:t>res</a:t>
            </a:r>
            <a:r>
              <a:rPr sz="1100" b="1" dirty="0">
                <a:solidFill>
                  <a:schemeClr val="bg1"/>
                </a:solidFill>
                <a:latin typeface="+mn-lt"/>
              </a:rPr>
              <a:t> bonding</a:t>
            </a:r>
          </a:p>
        </p:txBody>
      </p:sp>
      <p:sp>
        <p:nvSpPr>
          <p:cNvPr id="26" name="Rectangle: Rounded Corners 25">
            <a:extLst>
              <a:ext uri="{FF2B5EF4-FFF2-40B4-BE49-F238E27FC236}">
                <a16:creationId xmlns:a16="http://schemas.microsoft.com/office/drawing/2014/main" id="{39F59616-68DB-3258-1CE8-42F9FBC6025C}"/>
              </a:ext>
            </a:extLst>
          </p:cNvPr>
          <p:cNvSpPr>
            <a:spLocks noGrp="1"/>
          </p:cNvSpPr>
          <p:nvPr/>
        </p:nvSpPr>
        <p:spPr>
          <a:xfrm>
            <a:off x="3112407" y="3321844"/>
            <a:ext cx="2228850" cy="371475"/>
          </a:xfrm>
          <a:prstGeom prst="roundRect">
            <a:avLst>
              <a:gd name="adj" fmla="val 19231"/>
            </a:avLst>
          </a:prstGeom>
          <a:solidFill>
            <a:srgbClr val="9ABC16"/>
          </a:solidFill>
          <a:ln w="0">
            <a:noFill/>
          </a:ln>
        </p:spPr>
        <p:txBody>
          <a:bodyPr/>
          <a:lstStyle/>
          <a:p>
            <a:endParaRPr lang="en-GB"/>
          </a:p>
        </p:txBody>
      </p:sp>
      <p:sp>
        <p:nvSpPr>
          <p:cNvPr id="28" name="Rectangle 27">
            <a:extLst>
              <a:ext uri="{FF2B5EF4-FFF2-40B4-BE49-F238E27FC236}">
                <a16:creationId xmlns:a16="http://schemas.microsoft.com/office/drawing/2014/main" id="{2851BEF6-D793-FF00-5E51-A9E4FC3CA346}"/>
              </a:ext>
            </a:extLst>
          </p:cNvPr>
          <p:cNvSpPr>
            <a:spLocks noGrp="1"/>
          </p:cNvSpPr>
          <p:nvPr/>
        </p:nvSpPr>
        <p:spPr>
          <a:xfrm>
            <a:off x="3226707" y="3390324"/>
            <a:ext cx="2000250" cy="178594"/>
          </a:xfrm>
          <a:prstGeom prst="rect">
            <a:avLst/>
          </a:prstGeom>
          <a:noFill/>
          <a:ln w="0">
            <a:noFill/>
          </a:ln>
        </p:spPr>
        <p:txBody>
          <a:bodyPr wrap="square" anchor="t">
            <a:noAutofit/>
          </a:bodyPr>
          <a:lstStyle/>
          <a:p>
            <a:r>
              <a:rPr sz="1100" b="1">
                <a:solidFill>
                  <a:schemeClr val="bg1"/>
                </a:solidFill>
                <a:latin typeface="+mn-lt"/>
              </a:rPr>
              <a:t>Bonding web appliqué</a:t>
            </a:r>
          </a:p>
        </p:txBody>
      </p:sp>
      <p:sp>
        <p:nvSpPr>
          <p:cNvPr id="30" name="Rectangle: Rounded Corners 29">
            <a:extLst>
              <a:ext uri="{FF2B5EF4-FFF2-40B4-BE49-F238E27FC236}">
                <a16:creationId xmlns:a16="http://schemas.microsoft.com/office/drawing/2014/main" id="{5E27ED53-CB4C-A858-3227-C3118C47A48C}"/>
              </a:ext>
            </a:extLst>
          </p:cNvPr>
          <p:cNvSpPr>
            <a:spLocks noGrp="1"/>
          </p:cNvSpPr>
          <p:nvPr/>
        </p:nvSpPr>
        <p:spPr>
          <a:xfrm>
            <a:off x="683532" y="3836194"/>
            <a:ext cx="2228850" cy="371475"/>
          </a:xfrm>
          <a:prstGeom prst="roundRect">
            <a:avLst>
              <a:gd name="adj" fmla="val 19231"/>
            </a:avLst>
          </a:prstGeom>
          <a:solidFill>
            <a:srgbClr val="D50073"/>
          </a:solidFill>
          <a:ln w="0">
            <a:noFill/>
          </a:ln>
        </p:spPr>
        <p:txBody>
          <a:bodyPr/>
          <a:lstStyle/>
          <a:p>
            <a:endParaRPr lang="en-GB"/>
          </a:p>
        </p:txBody>
      </p:sp>
      <p:sp>
        <p:nvSpPr>
          <p:cNvPr id="32" name="Rectangle 31">
            <a:extLst>
              <a:ext uri="{FF2B5EF4-FFF2-40B4-BE49-F238E27FC236}">
                <a16:creationId xmlns:a16="http://schemas.microsoft.com/office/drawing/2014/main" id="{01C8A1CD-6590-BF85-149B-F17AB23FD4F0}"/>
              </a:ext>
            </a:extLst>
          </p:cNvPr>
          <p:cNvSpPr>
            <a:spLocks noGrp="1"/>
          </p:cNvSpPr>
          <p:nvPr/>
        </p:nvSpPr>
        <p:spPr>
          <a:xfrm>
            <a:off x="797832" y="3904674"/>
            <a:ext cx="2000250" cy="178594"/>
          </a:xfrm>
          <a:prstGeom prst="rect">
            <a:avLst/>
          </a:prstGeom>
          <a:noFill/>
          <a:ln w="0">
            <a:noFill/>
          </a:ln>
        </p:spPr>
        <p:txBody>
          <a:bodyPr wrap="square" anchor="t">
            <a:noAutofit/>
          </a:bodyPr>
          <a:lstStyle/>
          <a:p>
            <a:r>
              <a:rPr sz="1100" b="1">
                <a:solidFill>
                  <a:schemeClr val="bg1"/>
                </a:solidFill>
                <a:latin typeface="+mn-lt"/>
              </a:rPr>
              <a:t>Organza &amp; thread layering</a:t>
            </a:r>
          </a:p>
        </p:txBody>
      </p:sp>
      <p:pic>
        <p:nvPicPr>
          <p:cNvPr id="33" name="Picture 32" descr="image.jpg"/>
          <p:cNvPicPr>
            <a:picLocks noChangeAspect="1"/>
          </p:cNvPicPr>
          <p:nvPr/>
        </p:nvPicPr>
        <p:blipFill>
          <a:blip r:embed="rId2"/>
          <a:stretch>
            <a:fillRect/>
          </a:stretch>
        </p:blipFill>
        <p:spPr>
          <a:xfrm>
            <a:off x="6222183" y="0"/>
            <a:ext cx="2921817" cy="5143500"/>
          </a:xfrm>
          <a:prstGeom prst="rect">
            <a:avLst/>
          </a:prstGeom>
        </p:spPr>
      </p:pic>
    </p:spTree>
    <p:extLst>
      <p:ext uri="{BB962C8B-B14F-4D97-AF65-F5344CB8AC3E}">
        <p14:creationId xmlns:p14="http://schemas.microsoft.com/office/powerpoint/2010/main" val="2792158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20A874C-6133-C4A2-82BC-BF9EDBA8B9A0}"/>
              </a:ext>
            </a:extLst>
          </p:cNvPr>
          <p:cNvSpPr>
            <a:spLocks noGrp="1"/>
          </p:cNvSpPr>
          <p:nvPr>
            <p:ph type="title"/>
          </p:nvPr>
        </p:nvSpPr>
        <p:spPr>
          <a:xfrm>
            <a:off x="402729" y="464820"/>
            <a:ext cx="2949575" cy="609237"/>
          </a:xfrm>
        </p:spPr>
        <p:txBody>
          <a:bodyPr/>
          <a:lstStyle/>
          <a:p>
            <a:pPr>
              <a:defRPr sz="2363" b="1">
                <a:solidFill>
                  <a:srgbClr val="FFFFFF"/>
                </a:solidFill>
                <a:latin typeface="FS Lucas Pro"/>
                <a:ea typeface="FS Lucas Pro"/>
                <a:cs typeface="FS Lucas Pro"/>
              </a:defRPr>
            </a:pPr>
            <a:r>
              <a:rPr lang="en-GB" b="1" dirty="0">
                <a:solidFill>
                  <a:srgbClr val="FFFFFF"/>
                </a:solidFill>
                <a:latin typeface="FS Lucas Pro"/>
                <a:ea typeface="FS Lucas Pro"/>
                <a:cs typeface="FS Lucas Pro"/>
              </a:rPr>
              <a:t>What you’ll need</a:t>
            </a:r>
          </a:p>
        </p:txBody>
      </p:sp>
      <p:sp>
        <p:nvSpPr>
          <p:cNvPr id="8" name="Text Placeholder 7">
            <a:extLst>
              <a:ext uri="{FF2B5EF4-FFF2-40B4-BE49-F238E27FC236}">
                <a16:creationId xmlns:a16="http://schemas.microsoft.com/office/drawing/2014/main" id="{9B4340DE-3D8A-FD37-0F11-519531E65359}"/>
              </a:ext>
            </a:extLst>
          </p:cNvPr>
          <p:cNvSpPr>
            <a:spLocks noGrp="1"/>
          </p:cNvSpPr>
          <p:nvPr>
            <p:ph type="body" sz="half" idx="2"/>
          </p:nvPr>
        </p:nvSpPr>
        <p:spPr>
          <a:xfrm>
            <a:off x="402730" y="1074057"/>
            <a:ext cx="2949575" cy="3538581"/>
          </a:xfrm>
        </p:spPr>
        <p:txBody>
          <a:bodyPr wrap="square">
            <a:normAutofit/>
          </a:bodyPr>
          <a:lstStyle/>
          <a:p>
            <a:r>
              <a:rPr sz="1300"/>
              <a:t>Prepare your printing materials, polyester fabric and embellishments before starting.</a:t>
            </a:r>
          </a:p>
        </p:txBody>
      </p:sp>
      <p:sp>
        <p:nvSpPr>
          <p:cNvPr id="5" name="Slide Number Placeholder 4">
            <a:extLst>
              <a:ext uri="{FF2B5EF4-FFF2-40B4-BE49-F238E27FC236}">
                <a16:creationId xmlns:a16="http://schemas.microsoft.com/office/drawing/2014/main" id="{84819B95-974E-F80A-3A0A-2BE7E272D0FC}"/>
              </a:ext>
            </a:extLst>
          </p:cNvPr>
          <p:cNvSpPr>
            <a:spLocks noGrp="1"/>
          </p:cNvSpPr>
          <p:nvPr>
            <p:ph type="sldNum" sz="quarter" idx="12"/>
          </p:nvPr>
        </p:nvSpPr>
        <p:spPr/>
        <p:txBody>
          <a:bodyPr/>
          <a:lstStyle/>
          <a:p>
            <a:fld id="{ED7B7F88-4EF6-4ACB-82FB-FDF7BB78141D}" type="slidenum">
              <a:rPr lang="en-GB" smtClean="0"/>
              <a:t>3</a:t>
            </a:fld>
            <a:endParaRPr lang="en-GB"/>
          </a:p>
        </p:txBody>
      </p:sp>
      <p:cxnSp>
        <p:nvCxnSpPr>
          <p:cNvPr id="3" name="Straight Connector 2">
            <a:extLst>
              <a:ext uri="{FF2B5EF4-FFF2-40B4-BE49-F238E27FC236}">
                <a16:creationId xmlns:a16="http://schemas.microsoft.com/office/drawing/2014/main" id="{4617918C-C249-27F6-8652-510BAF997BFE}"/>
              </a:ext>
            </a:extLst>
          </p:cNvPr>
          <p:cNvCxnSpPr/>
          <p:nvPr/>
        </p:nvCxnSpPr>
        <p:spPr>
          <a:xfrm>
            <a:off x="515257" y="2061029"/>
            <a:ext cx="2677886" cy="0"/>
          </a:xfrm>
          <a:prstGeom prst="line">
            <a:avLst/>
          </a:prstGeom>
          <a:ln w="57150">
            <a:solidFill>
              <a:srgbClr val="96B522"/>
            </a:solidFill>
          </a:ln>
        </p:spPr>
        <p:style>
          <a:lnRef idx="1">
            <a:schemeClr val="accent1"/>
          </a:lnRef>
          <a:fillRef idx="0">
            <a:schemeClr val="accent1"/>
          </a:fillRef>
          <a:effectRef idx="0">
            <a:schemeClr val="accent1"/>
          </a:effectRef>
          <a:fontRef idx="minor">
            <a:schemeClr val="tx1"/>
          </a:fontRef>
        </p:style>
      </p:cxnSp>
      <p:sp>
        <p:nvSpPr>
          <p:cNvPr id="9" name="Rectangle: Rounded Corners 8">
            <a:extLst>
              <a:ext uri="{FF2B5EF4-FFF2-40B4-BE49-F238E27FC236}">
                <a16:creationId xmlns:a16="http://schemas.microsoft.com/office/drawing/2014/main" id="{A73C7A0B-E279-7159-B70E-AE02F814816D}"/>
              </a:ext>
            </a:extLst>
          </p:cNvPr>
          <p:cNvSpPr>
            <a:spLocks noGrp="1"/>
          </p:cNvSpPr>
          <p:nvPr/>
        </p:nvSpPr>
        <p:spPr>
          <a:xfrm>
            <a:off x="4074545" y="948077"/>
            <a:ext cx="85725" cy="285750"/>
          </a:xfrm>
          <a:prstGeom prst="roundRect">
            <a:avLst>
              <a:gd name="adj" fmla="val 33333"/>
            </a:avLst>
          </a:prstGeom>
          <a:solidFill>
            <a:srgbClr val="D50073"/>
          </a:solidFill>
          <a:ln w="0">
            <a:noFill/>
          </a:ln>
        </p:spPr>
        <p:txBody>
          <a:bodyPr/>
          <a:lstStyle/>
          <a:p>
            <a:endParaRPr lang="en-GB"/>
          </a:p>
        </p:txBody>
      </p:sp>
      <p:sp>
        <p:nvSpPr>
          <p:cNvPr id="11" name="Rectangle 10">
            <a:extLst>
              <a:ext uri="{FF2B5EF4-FFF2-40B4-BE49-F238E27FC236}">
                <a16:creationId xmlns:a16="http://schemas.microsoft.com/office/drawing/2014/main" id="{DDC9F515-6C3E-91F4-BB82-336A7F27F22E}"/>
              </a:ext>
            </a:extLst>
          </p:cNvPr>
          <p:cNvSpPr>
            <a:spLocks noGrp="1"/>
          </p:cNvSpPr>
          <p:nvPr/>
        </p:nvSpPr>
        <p:spPr>
          <a:xfrm>
            <a:off x="4281714" y="962818"/>
            <a:ext cx="2178844" cy="364331"/>
          </a:xfrm>
          <a:prstGeom prst="rect">
            <a:avLst/>
          </a:prstGeom>
          <a:noFill/>
          <a:ln w="0">
            <a:noFill/>
          </a:ln>
        </p:spPr>
        <p:txBody>
          <a:bodyPr wrap="square" anchor="t">
            <a:normAutofit/>
          </a:bodyPr>
          <a:lstStyle/>
          <a:p>
            <a:r>
              <a:rPr sz="1100" b="1" dirty="0">
                <a:latin typeface="+mn-lt"/>
              </a:rPr>
              <a:t>Specialist Crafts transfer paints</a:t>
            </a:r>
          </a:p>
        </p:txBody>
      </p:sp>
      <p:sp>
        <p:nvSpPr>
          <p:cNvPr id="13" name="Rectangle: Rounded Corners 12">
            <a:extLst>
              <a:ext uri="{FF2B5EF4-FFF2-40B4-BE49-F238E27FC236}">
                <a16:creationId xmlns:a16="http://schemas.microsoft.com/office/drawing/2014/main" id="{F0C9A6CA-8AB0-6E4F-0CA2-FC1AD99FFCF1}"/>
              </a:ext>
            </a:extLst>
          </p:cNvPr>
          <p:cNvSpPr>
            <a:spLocks noGrp="1"/>
          </p:cNvSpPr>
          <p:nvPr/>
        </p:nvSpPr>
        <p:spPr>
          <a:xfrm>
            <a:off x="6507845" y="948077"/>
            <a:ext cx="85725" cy="285750"/>
          </a:xfrm>
          <a:prstGeom prst="roundRect">
            <a:avLst>
              <a:gd name="adj" fmla="val 33333"/>
            </a:avLst>
          </a:prstGeom>
          <a:solidFill>
            <a:srgbClr val="00A99D"/>
          </a:solidFill>
          <a:ln w="0">
            <a:noFill/>
          </a:ln>
        </p:spPr>
        <p:txBody>
          <a:bodyPr/>
          <a:lstStyle/>
          <a:p>
            <a:endParaRPr lang="en-GB"/>
          </a:p>
        </p:txBody>
      </p:sp>
      <p:sp>
        <p:nvSpPr>
          <p:cNvPr id="15" name="Rectangle 14">
            <a:extLst>
              <a:ext uri="{FF2B5EF4-FFF2-40B4-BE49-F238E27FC236}">
                <a16:creationId xmlns:a16="http://schemas.microsoft.com/office/drawing/2014/main" id="{CD0DA672-7D04-8F11-624D-6F7BE602655A}"/>
              </a:ext>
            </a:extLst>
          </p:cNvPr>
          <p:cNvSpPr>
            <a:spLocks noGrp="1"/>
          </p:cNvSpPr>
          <p:nvPr/>
        </p:nvSpPr>
        <p:spPr>
          <a:xfrm>
            <a:off x="6715014" y="962818"/>
            <a:ext cx="2178844" cy="364331"/>
          </a:xfrm>
          <a:prstGeom prst="rect">
            <a:avLst/>
          </a:prstGeom>
          <a:noFill/>
          <a:ln w="0">
            <a:noFill/>
          </a:ln>
        </p:spPr>
        <p:txBody>
          <a:bodyPr wrap="square" anchor="t">
            <a:normAutofit fontScale="90284"/>
          </a:bodyPr>
          <a:lstStyle/>
          <a:p>
            <a:r>
              <a:rPr sz="1100" b="1">
                <a:latin typeface="+mn-lt"/>
              </a:rPr>
              <a:t>Crepe de Chine (100% polyester)</a:t>
            </a:r>
          </a:p>
        </p:txBody>
      </p:sp>
      <p:sp>
        <p:nvSpPr>
          <p:cNvPr id="17" name="Rectangle: Rounded Corners 16">
            <a:extLst>
              <a:ext uri="{FF2B5EF4-FFF2-40B4-BE49-F238E27FC236}">
                <a16:creationId xmlns:a16="http://schemas.microsoft.com/office/drawing/2014/main" id="{A98A6FDA-C9A0-9212-4768-80260671CBD4}"/>
              </a:ext>
            </a:extLst>
          </p:cNvPr>
          <p:cNvSpPr>
            <a:spLocks noGrp="1"/>
          </p:cNvSpPr>
          <p:nvPr/>
        </p:nvSpPr>
        <p:spPr>
          <a:xfrm>
            <a:off x="4074545" y="1562440"/>
            <a:ext cx="85725" cy="285750"/>
          </a:xfrm>
          <a:prstGeom prst="roundRect">
            <a:avLst>
              <a:gd name="adj" fmla="val 33333"/>
            </a:avLst>
          </a:prstGeom>
          <a:solidFill>
            <a:srgbClr val="9ABC16"/>
          </a:solidFill>
          <a:ln w="0">
            <a:noFill/>
          </a:ln>
        </p:spPr>
        <p:txBody>
          <a:bodyPr/>
          <a:lstStyle/>
          <a:p>
            <a:endParaRPr lang="en-GB"/>
          </a:p>
        </p:txBody>
      </p:sp>
      <p:sp>
        <p:nvSpPr>
          <p:cNvPr id="19" name="Rectangle 18">
            <a:extLst>
              <a:ext uri="{FF2B5EF4-FFF2-40B4-BE49-F238E27FC236}">
                <a16:creationId xmlns:a16="http://schemas.microsoft.com/office/drawing/2014/main" id="{C7EE0E0D-3CD4-E3BC-6937-A5B54B5BC643}"/>
              </a:ext>
            </a:extLst>
          </p:cNvPr>
          <p:cNvSpPr>
            <a:spLocks noGrp="1"/>
          </p:cNvSpPr>
          <p:nvPr/>
        </p:nvSpPr>
        <p:spPr>
          <a:xfrm>
            <a:off x="4281714" y="1577180"/>
            <a:ext cx="2178844" cy="364331"/>
          </a:xfrm>
          <a:prstGeom prst="rect">
            <a:avLst/>
          </a:prstGeom>
          <a:noFill/>
          <a:ln w="0">
            <a:noFill/>
          </a:ln>
        </p:spPr>
        <p:txBody>
          <a:bodyPr wrap="square" anchor="t">
            <a:normAutofit/>
          </a:bodyPr>
          <a:lstStyle/>
          <a:p>
            <a:r>
              <a:rPr sz="1100" b="1">
                <a:latin typeface="+mn-lt"/>
              </a:rPr>
              <a:t>Flat hog brushes</a:t>
            </a:r>
          </a:p>
        </p:txBody>
      </p:sp>
      <p:sp>
        <p:nvSpPr>
          <p:cNvPr id="21" name="Rectangle: Rounded Corners 20">
            <a:extLst>
              <a:ext uri="{FF2B5EF4-FFF2-40B4-BE49-F238E27FC236}">
                <a16:creationId xmlns:a16="http://schemas.microsoft.com/office/drawing/2014/main" id="{24A94451-3B38-56A1-66E1-23D5C19457BB}"/>
              </a:ext>
            </a:extLst>
          </p:cNvPr>
          <p:cNvSpPr>
            <a:spLocks noGrp="1"/>
          </p:cNvSpPr>
          <p:nvPr/>
        </p:nvSpPr>
        <p:spPr>
          <a:xfrm>
            <a:off x="6507845" y="1562440"/>
            <a:ext cx="85725" cy="285750"/>
          </a:xfrm>
          <a:prstGeom prst="roundRect">
            <a:avLst>
              <a:gd name="adj" fmla="val 33333"/>
            </a:avLst>
          </a:prstGeom>
          <a:solidFill>
            <a:srgbClr val="D50073"/>
          </a:solidFill>
          <a:ln w="0">
            <a:noFill/>
          </a:ln>
        </p:spPr>
        <p:txBody>
          <a:bodyPr/>
          <a:lstStyle/>
          <a:p>
            <a:endParaRPr lang="en-GB"/>
          </a:p>
        </p:txBody>
      </p:sp>
      <p:sp>
        <p:nvSpPr>
          <p:cNvPr id="23" name="Rectangle 22">
            <a:extLst>
              <a:ext uri="{FF2B5EF4-FFF2-40B4-BE49-F238E27FC236}">
                <a16:creationId xmlns:a16="http://schemas.microsoft.com/office/drawing/2014/main" id="{DA62CF54-1EC6-5160-033F-3882184FE81C}"/>
              </a:ext>
            </a:extLst>
          </p:cNvPr>
          <p:cNvSpPr>
            <a:spLocks noGrp="1"/>
          </p:cNvSpPr>
          <p:nvPr/>
        </p:nvSpPr>
        <p:spPr>
          <a:xfrm>
            <a:off x="6715014" y="1577180"/>
            <a:ext cx="2178844" cy="364331"/>
          </a:xfrm>
          <a:prstGeom prst="rect">
            <a:avLst/>
          </a:prstGeom>
          <a:noFill/>
          <a:ln w="0">
            <a:noFill/>
          </a:ln>
        </p:spPr>
        <p:txBody>
          <a:bodyPr wrap="square" anchor="t">
            <a:normAutofit/>
          </a:bodyPr>
          <a:lstStyle/>
          <a:p>
            <a:r>
              <a:rPr sz="1100" b="1">
                <a:latin typeface="+mn-lt"/>
              </a:rPr>
              <a:t>Crystal organza</a:t>
            </a:r>
          </a:p>
        </p:txBody>
      </p:sp>
      <p:sp>
        <p:nvSpPr>
          <p:cNvPr id="25" name="Rectangle: Rounded Corners 24">
            <a:extLst>
              <a:ext uri="{FF2B5EF4-FFF2-40B4-BE49-F238E27FC236}">
                <a16:creationId xmlns:a16="http://schemas.microsoft.com/office/drawing/2014/main" id="{44FDE181-8BFD-5B0D-B2C4-167036647E00}"/>
              </a:ext>
            </a:extLst>
          </p:cNvPr>
          <p:cNvSpPr>
            <a:spLocks noGrp="1"/>
          </p:cNvSpPr>
          <p:nvPr/>
        </p:nvSpPr>
        <p:spPr>
          <a:xfrm>
            <a:off x="4074545" y="2176802"/>
            <a:ext cx="85725" cy="285750"/>
          </a:xfrm>
          <a:prstGeom prst="roundRect">
            <a:avLst>
              <a:gd name="adj" fmla="val 33333"/>
            </a:avLst>
          </a:prstGeom>
          <a:solidFill>
            <a:srgbClr val="00A99D"/>
          </a:solidFill>
          <a:ln w="0">
            <a:noFill/>
          </a:ln>
        </p:spPr>
        <p:txBody>
          <a:bodyPr/>
          <a:lstStyle/>
          <a:p>
            <a:endParaRPr lang="en-GB"/>
          </a:p>
        </p:txBody>
      </p:sp>
      <p:sp>
        <p:nvSpPr>
          <p:cNvPr id="27" name="Rectangle 26">
            <a:extLst>
              <a:ext uri="{FF2B5EF4-FFF2-40B4-BE49-F238E27FC236}">
                <a16:creationId xmlns:a16="http://schemas.microsoft.com/office/drawing/2014/main" id="{7B04DFE7-4C4D-0070-8227-F4B13082FC07}"/>
              </a:ext>
            </a:extLst>
          </p:cNvPr>
          <p:cNvSpPr>
            <a:spLocks noGrp="1"/>
          </p:cNvSpPr>
          <p:nvPr/>
        </p:nvSpPr>
        <p:spPr>
          <a:xfrm>
            <a:off x="4281714" y="2191543"/>
            <a:ext cx="2178844" cy="364331"/>
          </a:xfrm>
          <a:prstGeom prst="rect">
            <a:avLst/>
          </a:prstGeom>
          <a:noFill/>
          <a:ln w="0">
            <a:noFill/>
          </a:ln>
        </p:spPr>
        <p:txBody>
          <a:bodyPr wrap="square" anchor="t">
            <a:normAutofit fontScale="96690"/>
          </a:bodyPr>
          <a:lstStyle/>
          <a:p>
            <a:r>
              <a:rPr sz="1100" b="1">
                <a:latin typeface="+mn-lt"/>
              </a:rPr>
              <a:t>Pointed scissors</a:t>
            </a:r>
          </a:p>
        </p:txBody>
      </p:sp>
      <p:sp>
        <p:nvSpPr>
          <p:cNvPr id="29" name="Rectangle: Rounded Corners 28">
            <a:extLst>
              <a:ext uri="{FF2B5EF4-FFF2-40B4-BE49-F238E27FC236}">
                <a16:creationId xmlns:a16="http://schemas.microsoft.com/office/drawing/2014/main" id="{7392E9C7-0900-E7F5-9497-027055F1283B}"/>
              </a:ext>
            </a:extLst>
          </p:cNvPr>
          <p:cNvSpPr>
            <a:spLocks noGrp="1"/>
          </p:cNvSpPr>
          <p:nvPr/>
        </p:nvSpPr>
        <p:spPr>
          <a:xfrm>
            <a:off x="6507845" y="2176802"/>
            <a:ext cx="85725" cy="285750"/>
          </a:xfrm>
          <a:prstGeom prst="roundRect">
            <a:avLst>
              <a:gd name="adj" fmla="val 33333"/>
            </a:avLst>
          </a:prstGeom>
          <a:solidFill>
            <a:srgbClr val="9ABC16"/>
          </a:solidFill>
          <a:ln w="0">
            <a:noFill/>
          </a:ln>
        </p:spPr>
        <p:txBody>
          <a:bodyPr/>
          <a:lstStyle/>
          <a:p>
            <a:endParaRPr lang="en-GB"/>
          </a:p>
        </p:txBody>
      </p:sp>
      <p:sp>
        <p:nvSpPr>
          <p:cNvPr id="31" name="Rectangle 30">
            <a:extLst>
              <a:ext uri="{FF2B5EF4-FFF2-40B4-BE49-F238E27FC236}">
                <a16:creationId xmlns:a16="http://schemas.microsoft.com/office/drawing/2014/main" id="{AE88C1BF-C54B-B1C2-957B-3695A6A304B3}"/>
              </a:ext>
            </a:extLst>
          </p:cNvPr>
          <p:cNvSpPr>
            <a:spLocks noGrp="1"/>
          </p:cNvSpPr>
          <p:nvPr/>
        </p:nvSpPr>
        <p:spPr>
          <a:xfrm>
            <a:off x="6715014" y="2191543"/>
            <a:ext cx="2178844" cy="364331"/>
          </a:xfrm>
          <a:prstGeom prst="rect">
            <a:avLst/>
          </a:prstGeom>
          <a:noFill/>
          <a:ln w="0">
            <a:noFill/>
          </a:ln>
        </p:spPr>
        <p:txBody>
          <a:bodyPr wrap="square" anchor="t">
            <a:noAutofit/>
          </a:bodyPr>
          <a:lstStyle/>
          <a:p>
            <a:r>
              <a:rPr sz="1100" b="1">
                <a:latin typeface="+mn-lt"/>
              </a:rPr>
              <a:t>Fusible Angelina fibres</a:t>
            </a:r>
          </a:p>
        </p:txBody>
      </p:sp>
      <p:sp>
        <p:nvSpPr>
          <p:cNvPr id="33" name="Rectangle: Rounded Corners 32">
            <a:extLst>
              <a:ext uri="{FF2B5EF4-FFF2-40B4-BE49-F238E27FC236}">
                <a16:creationId xmlns:a16="http://schemas.microsoft.com/office/drawing/2014/main" id="{5474D2F4-AB37-BC74-476F-F921B1EEB0C5}"/>
              </a:ext>
            </a:extLst>
          </p:cNvPr>
          <p:cNvSpPr>
            <a:spLocks noGrp="1"/>
          </p:cNvSpPr>
          <p:nvPr/>
        </p:nvSpPr>
        <p:spPr>
          <a:xfrm>
            <a:off x="4074545" y="2791165"/>
            <a:ext cx="85725" cy="285750"/>
          </a:xfrm>
          <a:prstGeom prst="roundRect">
            <a:avLst>
              <a:gd name="adj" fmla="val 33333"/>
            </a:avLst>
          </a:prstGeom>
          <a:solidFill>
            <a:srgbClr val="D50073"/>
          </a:solidFill>
          <a:ln w="0">
            <a:noFill/>
          </a:ln>
        </p:spPr>
        <p:txBody>
          <a:bodyPr/>
          <a:lstStyle/>
          <a:p>
            <a:endParaRPr lang="en-GB"/>
          </a:p>
        </p:txBody>
      </p:sp>
      <p:sp>
        <p:nvSpPr>
          <p:cNvPr id="35" name="Rectangle 34">
            <a:extLst>
              <a:ext uri="{FF2B5EF4-FFF2-40B4-BE49-F238E27FC236}">
                <a16:creationId xmlns:a16="http://schemas.microsoft.com/office/drawing/2014/main" id="{A3B8DE02-9031-CCAE-0B3F-864F90DCB622}"/>
              </a:ext>
            </a:extLst>
          </p:cNvPr>
          <p:cNvSpPr>
            <a:spLocks noGrp="1"/>
          </p:cNvSpPr>
          <p:nvPr/>
        </p:nvSpPr>
        <p:spPr>
          <a:xfrm>
            <a:off x="4281714" y="2805905"/>
            <a:ext cx="2178844" cy="364331"/>
          </a:xfrm>
          <a:prstGeom prst="rect">
            <a:avLst/>
          </a:prstGeom>
          <a:noFill/>
          <a:ln w="0">
            <a:noFill/>
          </a:ln>
        </p:spPr>
        <p:txBody>
          <a:bodyPr wrap="square" anchor="t">
            <a:normAutofit/>
          </a:bodyPr>
          <a:lstStyle/>
          <a:p>
            <a:r>
              <a:rPr sz="1100" b="1">
                <a:latin typeface="+mn-lt"/>
              </a:rPr>
              <a:t>SureStitch polyester thread</a:t>
            </a:r>
          </a:p>
        </p:txBody>
      </p:sp>
      <p:sp>
        <p:nvSpPr>
          <p:cNvPr id="37" name="Rectangle: Rounded Corners 36">
            <a:extLst>
              <a:ext uri="{FF2B5EF4-FFF2-40B4-BE49-F238E27FC236}">
                <a16:creationId xmlns:a16="http://schemas.microsoft.com/office/drawing/2014/main" id="{F9F2ACA7-CB17-186A-93A6-3D4198A2D580}"/>
              </a:ext>
            </a:extLst>
          </p:cNvPr>
          <p:cNvSpPr>
            <a:spLocks noGrp="1"/>
          </p:cNvSpPr>
          <p:nvPr/>
        </p:nvSpPr>
        <p:spPr>
          <a:xfrm>
            <a:off x="6507845" y="2791165"/>
            <a:ext cx="85725" cy="285750"/>
          </a:xfrm>
          <a:prstGeom prst="roundRect">
            <a:avLst>
              <a:gd name="adj" fmla="val 33333"/>
            </a:avLst>
          </a:prstGeom>
          <a:solidFill>
            <a:srgbClr val="00A99D"/>
          </a:solidFill>
          <a:ln w="0">
            <a:noFill/>
          </a:ln>
        </p:spPr>
        <p:txBody>
          <a:bodyPr/>
          <a:lstStyle/>
          <a:p>
            <a:endParaRPr lang="en-GB"/>
          </a:p>
        </p:txBody>
      </p:sp>
      <p:sp>
        <p:nvSpPr>
          <p:cNvPr id="39" name="Rectangle 38">
            <a:extLst>
              <a:ext uri="{FF2B5EF4-FFF2-40B4-BE49-F238E27FC236}">
                <a16:creationId xmlns:a16="http://schemas.microsoft.com/office/drawing/2014/main" id="{A1968836-D58B-68C4-78A1-4E8C9FA15D9A}"/>
              </a:ext>
            </a:extLst>
          </p:cNvPr>
          <p:cNvSpPr>
            <a:spLocks noGrp="1"/>
          </p:cNvSpPr>
          <p:nvPr/>
        </p:nvSpPr>
        <p:spPr>
          <a:xfrm>
            <a:off x="6715014" y="2805905"/>
            <a:ext cx="2178844" cy="364331"/>
          </a:xfrm>
          <a:prstGeom prst="rect">
            <a:avLst/>
          </a:prstGeom>
          <a:noFill/>
          <a:ln w="0">
            <a:noFill/>
          </a:ln>
        </p:spPr>
        <p:txBody>
          <a:bodyPr wrap="square" anchor="t">
            <a:normAutofit/>
          </a:bodyPr>
          <a:lstStyle/>
          <a:p>
            <a:r>
              <a:rPr sz="1100" b="1">
                <a:latin typeface="+mn-lt"/>
              </a:rPr>
              <a:t>SureStitch bonding web</a:t>
            </a:r>
          </a:p>
        </p:txBody>
      </p:sp>
      <p:sp>
        <p:nvSpPr>
          <p:cNvPr id="41" name="Rectangle: Rounded Corners 40">
            <a:extLst>
              <a:ext uri="{FF2B5EF4-FFF2-40B4-BE49-F238E27FC236}">
                <a16:creationId xmlns:a16="http://schemas.microsoft.com/office/drawing/2014/main" id="{6A98057D-EFF5-9AE7-B96C-D01C9612AF1B}"/>
              </a:ext>
            </a:extLst>
          </p:cNvPr>
          <p:cNvSpPr>
            <a:spLocks noGrp="1"/>
          </p:cNvSpPr>
          <p:nvPr/>
        </p:nvSpPr>
        <p:spPr>
          <a:xfrm>
            <a:off x="4074545" y="3405527"/>
            <a:ext cx="85725" cy="285750"/>
          </a:xfrm>
          <a:prstGeom prst="roundRect">
            <a:avLst>
              <a:gd name="adj" fmla="val 33333"/>
            </a:avLst>
          </a:prstGeom>
          <a:solidFill>
            <a:srgbClr val="9ABC16"/>
          </a:solidFill>
          <a:ln w="0">
            <a:noFill/>
          </a:ln>
        </p:spPr>
        <p:txBody>
          <a:bodyPr/>
          <a:lstStyle/>
          <a:p>
            <a:endParaRPr lang="en-GB"/>
          </a:p>
        </p:txBody>
      </p:sp>
      <p:sp>
        <p:nvSpPr>
          <p:cNvPr id="43" name="Rectangle 42">
            <a:extLst>
              <a:ext uri="{FF2B5EF4-FFF2-40B4-BE49-F238E27FC236}">
                <a16:creationId xmlns:a16="http://schemas.microsoft.com/office/drawing/2014/main" id="{2D661789-1F69-B1F7-3BAD-DCEB8B6E31A5}"/>
              </a:ext>
            </a:extLst>
          </p:cNvPr>
          <p:cNvSpPr>
            <a:spLocks noGrp="1"/>
          </p:cNvSpPr>
          <p:nvPr/>
        </p:nvSpPr>
        <p:spPr>
          <a:xfrm>
            <a:off x="4281714" y="3420268"/>
            <a:ext cx="2178844" cy="364331"/>
          </a:xfrm>
          <a:prstGeom prst="rect">
            <a:avLst/>
          </a:prstGeom>
          <a:noFill/>
          <a:ln w="0">
            <a:noFill/>
          </a:ln>
        </p:spPr>
        <p:txBody>
          <a:bodyPr wrap="square" anchor="t">
            <a:normAutofit/>
          </a:bodyPr>
          <a:lstStyle/>
          <a:p>
            <a:r>
              <a:rPr sz="1100" b="1">
                <a:latin typeface="+mn-lt"/>
              </a:rPr>
              <a:t>Four-well palette</a:t>
            </a:r>
          </a:p>
        </p:txBody>
      </p:sp>
      <p:sp>
        <p:nvSpPr>
          <p:cNvPr id="45" name="Rectangle: Rounded Corners 44">
            <a:extLst>
              <a:ext uri="{FF2B5EF4-FFF2-40B4-BE49-F238E27FC236}">
                <a16:creationId xmlns:a16="http://schemas.microsoft.com/office/drawing/2014/main" id="{6EFE5669-9CBF-7165-5A8C-69285DE3E355}"/>
              </a:ext>
            </a:extLst>
          </p:cNvPr>
          <p:cNvSpPr>
            <a:spLocks noGrp="1"/>
          </p:cNvSpPr>
          <p:nvPr/>
        </p:nvSpPr>
        <p:spPr>
          <a:xfrm>
            <a:off x="6507845" y="3405527"/>
            <a:ext cx="85725" cy="285750"/>
          </a:xfrm>
          <a:prstGeom prst="roundRect">
            <a:avLst>
              <a:gd name="adj" fmla="val 33333"/>
            </a:avLst>
          </a:prstGeom>
          <a:solidFill>
            <a:srgbClr val="D50073"/>
          </a:solidFill>
          <a:ln w="0">
            <a:noFill/>
          </a:ln>
        </p:spPr>
        <p:txBody>
          <a:bodyPr/>
          <a:lstStyle/>
          <a:p>
            <a:endParaRPr lang="en-GB"/>
          </a:p>
        </p:txBody>
      </p:sp>
      <p:sp>
        <p:nvSpPr>
          <p:cNvPr id="47" name="Rectangle 46">
            <a:extLst>
              <a:ext uri="{FF2B5EF4-FFF2-40B4-BE49-F238E27FC236}">
                <a16:creationId xmlns:a16="http://schemas.microsoft.com/office/drawing/2014/main" id="{C06DBF5D-9D1D-396B-A764-DB0749CF5E5C}"/>
              </a:ext>
            </a:extLst>
          </p:cNvPr>
          <p:cNvSpPr>
            <a:spLocks noGrp="1"/>
          </p:cNvSpPr>
          <p:nvPr/>
        </p:nvSpPr>
        <p:spPr>
          <a:xfrm>
            <a:off x="6715014" y="3420268"/>
            <a:ext cx="2178844" cy="364331"/>
          </a:xfrm>
          <a:prstGeom prst="rect">
            <a:avLst/>
          </a:prstGeom>
          <a:noFill/>
          <a:ln w="0">
            <a:noFill/>
          </a:ln>
        </p:spPr>
        <p:txBody>
          <a:bodyPr wrap="square" anchor="t">
            <a:normAutofit/>
          </a:bodyPr>
          <a:lstStyle/>
          <a:p>
            <a:r>
              <a:rPr sz="1100" b="1">
                <a:latin typeface="+mn-lt"/>
              </a:rPr>
              <a:t>Leaves and sketchbook paper</a:t>
            </a:r>
          </a:p>
        </p:txBody>
      </p:sp>
      <p:sp>
        <p:nvSpPr>
          <p:cNvPr id="49" name="Rectangle: Rounded Corners 48">
            <a:extLst>
              <a:ext uri="{FF2B5EF4-FFF2-40B4-BE49-F238E27FC236}">
                <a16:creationId xmlns:a16="http://schemas.microsoft.com/office/drawing/2014/main" id="{2D5B8FBA-99C7-9973-54E4-0A2354731A30}"/>
              </a:ext>
            </a:extLst>
          </p:cNvPr>
          <p:cNvSpPr>
            <a:spLocks noGrp="1"/>
          </p:cNvSpPr>
          <p:nvPr/>
        </p:nvSpPr>
        <p:spPr>
          <a:xfrm>
            <a:off x="4074545" y="4019890"/>
            <a:ext cx="85725" cy="285750"/>
          </a:xfrm>
          <a:prstGeom prst="roundRect">
            <a:avLst>
              <a:gd name="adj" fmla="val 33333"/>
            </a:avLst>
          </a:prstGeom>
          <a:solidFill>
            <a:srgbClr val="00A99D"/>
          </a:solidFill>
          <a:ln w="0">
            <a:noFill/>
          </a:ln>
        </p:spPr>
        <p:txBody>
          <a:bodyPr/>
          <a:lstStyle/>
          <a:p>
            <a:endParaRPr lang="en-GB"/>
          </a:p>
        </p:txBody>
      </p:sp>
      <p:sp>
        <p:nvSpPr>
          <p:cNvPr id="51" name="Rectangle 50">
            <a:extLst>
              <a:ext uri="{FF2B5EF4-FFF2-40B4-BE49-F238E27FC236}">
                <a16:creationId xmlns:a16="http://schemas.microsoft.com/office/drawing/2014/main" id="{03DD56DD-69D8-98AB-2819-167D38FCD2D6}"/>
              </a:ext>
            </a:extLst>
          </p:cNvPr>
          <p:cNvSpPr>
            <a:spLocks noGrp="1"/>
          </p:cNvSpPr>
          <p:nvPr/>
        </p:nvSpPr>
        <p:spPr>
          <a:xfrm>
            <a:off x="4281714" y="4034630"/>
            <a:ext cx="2178844" cy="364331"/>
          </a:xfrm>
          <a:prstGeom prst="rect">
            <a:avLst/>
          </a:prstGeom>
          <a:noFill/>
          <a:ln w="0">
            <a:noFill/>
          </a:ln>
        </p:spPr>
        <p:txBody>
          <a:bodyPr wrap="square" anchor="t">
            <a:normAutofit/>
          </a:bodyPr>
          <a:lstStyle/>
          <a:p>
            <a:r>
              <a:rPr sz="1100" b="1">
                <a:latin typeface="+mn-lt"/>
              </a:rPr>
              <a:t>Greaseproof paper</a:t>
            </a:r>
          </a:p>
        </p:txBody>
      </p:sp>
    </p:spTree>
    <p:extLst>
      <p:ext uri="{BB962C8B-B14F-4D97-AF65-F5344CB8AC3E}">
        <p14:creationId xmlns:p14="http://schemas.microsoft.com/office/powerpoint/2010/main" val="710682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A67C5-ADD3-7875-7622-7C60B5F3284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A5E4229-ACCE-488E-72F7-A444FC59356A}"/>
              </a:ext>
            </a:extLst>
          </p:cNvPr>
          <p:cNvSpPr>
            <a:spLocks noGrp="1"/>
          </p:cNvSpPr>
          <p:nvPr>
            <p:ph type="title"/>
          </p:nvPr>
        </p:nvSpPr>
        <p:spPr/>
        <p:txBody>
          <a:bodyPr wrap="square"/>
          <a:lstStyle/>
          <a:p>
            <a:r>
              <a:rPr sz="2200"/>
              <a:t>Create your transfer dye background</a:t>
            </a:r>
          </a:p>
        </p:txBody>
      </p:sp>
      <p:sp>
        <p:nvSpPr>
          <p:cNvPr id="7" name="Slide Number Placeholder 6">
            <a:extLst>
              <a:ext uri="{FF2B5EF4-FFF2-40B4-BE49-F238E27FC236}">
                <a16:creationId xmlns:a16="http://schemas.microsoft.com/office/drawing/2014/main" id="{4516FE07-5743-1E1B-1FE4-0A670A139A4D}"/>
              </a:ext>
            </a:extLst>
          </p:cNvPr>
          <p:cNvSpPr>
            <a:spLocks noGrp="1"/>
          </p:cNvSpPr>
          <p:nvPr>
            <p:ph type="sldNum" sz="quarter" idx="12"/>
          </p:nvPr>
        </p:nvSpPr>
        <p:spPr>
          <a:xfrm>
            <a:off x="300624" y="4739163"/>
            <a:ext cx="2057400" cy="274637"/>
          </a:xfrm>
        </p:spPr>
        <p:txBody>
          <a:bodyPr wrap="square"/>
          <a:lstStyle/>
          <a:p>
            <a:r>
              <a:rPr sz="1000"/>
              <a:t>4</a:t>
            </a:r>
          </a:p>
        </p:txBody>
      </p:sp>
      <p:sp>
        <p:nvSpPr>
          <p:cNvPr id="4" name="Rectangle 3">
            <a:extLst>
              <a:ext uri="{FF2B5EF4-FFF2-40B4-BE49-F238E27FC236}">
                <a16:creationId xmlns:a16="http://schemas.microsoft.com/office/drawing/2014/main" id="{EC2A05D4-3E94-2178-5EFE-614474A87E22}"/>
              </a:ext>
            </a:extLst>
          </p:cNvPr>
          <p:cNvSpPr>
            <a:spLocks noGrp="1"/>
          </p:cNvSpPr>
          <p:nvPr/>
        </p:nvSpPr>
        <p:spPr>
          <a:xfrm>
            <a:off x="637040" y="1234440"/>
            <a:ext cx="3464719" cy="2514600"/>
          </a:xfrm>
          <a:prstGeom prst="rect">
            <a:avLst/>
          </a:prstGeom>
          <a:noFill/>
          <a:ln w="0">
            <a:noFill/>
          </a:ln>
        </p:spPr>
        <p:txBody>
          <a:bodyPr wrap="square" anchor="t">
            <a:normAutofit/>
          </a:bodyPr>
          <a:lstStyle/>
          <a:p>
            <a:r>
              <a:rPr sz="1350" dirty="0">
                <a:latin typeface="+mn-lt"/>
              </a:rPr>
              <a:t>Place sketchbook paper on your work surface and lightly spray it with water until damp. Flick small amounts of transfer dye onto the paper using the end of a paintbrush. Experiment with different </a:t>
            </a:r>
            <a:r>
              <a:rPr sz="1350" dirty="0" err="1">
                <a:latin typeface="+mn-lt"/>
              </a:rPr>
              <a:t>colours</a:t>
            </a:r>
            <a:r>
              <a:rPr sz="1350" dirty="0">
                <a:latin typeface="+mn-lt"/>
              </a:rPr>
              <a:t>, allowing them to spread and blend naturally. Add another light spray of water if areas dry too quickly or need more blending. Leave the paper to dry completely.</a:t>
            </a:r>
          </a:p>
        </p:txBody>
      </p:sp>
      <p:sp>
        <p:nvSpPr>
          <p:cNvPr id="15" name="Rectangle 14">
            <a:extLst>
              <a:ext uri="{FF2B5EF4-FFF2-40B4-BE49-F238E27FC236}">
                <a16:creationId xmlns:a16="http://schemas.microsoft.com/office/drawing/2014/main" id="{6E07BB78-3967-93D0-C41D-755BACC88865}"/>
              </a:ext>
            </a:extLst>
          </p:cNvPr>
          <p:cNvSpPr>
            <a:spLocks noGrp="1"/>
          </p:cNvSpPr>
          <p:nvPr/>
        </p:nvSpPr>
        <p:spPr>
          <a:xfrm>
            <a:off x="0" y="0"/>
            <a:ext cx="300038" cy="5143500"/>
          </a:xfrm>
          <a:prstGeom prst="rect">
            <a:avLst/>
          </a:prstGeom>
          <a:solidFill>
            <a:srgbClr val="9ABC16"/>
          </a:solidFill>
          <a:ln w="0">
            <a:noFill/>
          </a:ln>
        </p:spPr>
        <p:txBody>
          <a:bodyPr/>
          <a:lstStyle/>
          <a:p>
            <a:endParaRPr lang="en-GB"/>
          </a:p>
        </p:txBody>
      </p:sp>
      <p:sp>
        <p:nvSpPr>
          <p:cNvPr id="21" name="Rectangle 20">
            <a:extLst>
              <a:ext uri="{FF2B5EF4-FFF2-40B4-BE49-F238E27FC236}">
                <a16:creationId xmlns:a16="http://schemas.microsoft.com/office/drawing/2014/main" id="{2EB578BC-A64A-CD9D-F840-2A89563DA2AF}"/>
              </a:ext>
            </a:extLst>
          </p:cNvPr>
          <p:cNvSpPr>
            <a:spLocks noGrp="1"/>
          </p:cNvSpPr>
          <p:nvPr/>
        </p:nvSpPr>
        <p:spPr>
          <a:xfrm>
            <a:off x="650667" y="300594"/>
            <a:ext cx="1357313" cy="242888"/>
          </a:xfrm>
          <a:prstGeom prst="rect">
            <a:avLst/>
          </a:prstGeom>
          <a:noFill/>
          <a:ln w="0">
            <a:noFill/>
          </a:ln>
        </p:spPr>
        <p:txBody>
          <a:bodyPr wrap="square" anchor="t">
            <a:normAutofit fontScale="88334" lnSpcReduction="10000"/>
          </a:bodyPr>
          <a:lstStyle/>
          <a:p>
            <a:r>
              <a:rPr sz="1100"/>
              <a:t>STEP 1</a:t>
            </a:r>
          </a:p>
        </p:txBody>
      </p:sp>
      <p:sp>
        <p:nvSpPr>
          <p:cNvPr id="31" name="Rectangle: Rounded Corners 30">
            <a:extLst>
              <a:ext uri="{FF2B5EF4-FFF2-40B4-BE49-F238E27FC236}">
                <a16:creationId xmlns:a16="http://schemas.microsoft.com/office/drawing/2014/main" id="{822DD744-8B27-BDD8-7540-C0368C8AFFF1}"/>
              </a:ext>
            </a:extLst>
          </p:cNvPr>
          <p:cNvSpPr>
            <a:spLocks noGrp="1"/>
          </p:cNvSpPr>
          <p:nvPr/>
        </p:nvSpPr>
        <p:spPr>
          <a:xfrm>
            <a:off x="709614" y="3576762"/>
            <a:ext cx="3464719" cy="785813"/>
          </a:xfrm>
          <a:prstGeom prst="roundRect">
            <a:avLst>
              <a:gd name="adj" fmla="val 10909"/>
            </a:avLst>
          </a:prstGeom>
          <a:solidFill>
            <a:srgbClr val="ECECEC"/>
          </a:solidFill>
          <a:ln w="0">
            <a:noFill/>
          </a:ln>
        </p:spPr>
        <p:txBody>
          <a:bodyPr/>
          <a:lstStyle/>
          <a:p>
            <a:endParaRPr lang="en-GB"/>
          </a:p>
        </p:txBody>
      </p:sp>
      <p:sp>
        <p:nvSpPr>
          <p:cNvPr id="35" name="Rectangle 34">
            <a:extLst>
              <a:ext uri="{FF2B5EF4-FFF2-40B4-BE49-F238E27FC236}">
                <a16:creationId xmlns:a16="http://schemas.microsoft.com/office/drawing/2014/main" id="{BA4F9A0A-AD2A-57A1-8F2C-3398F0D66E9D}"/>
              </a:ext>
            </a:extLst>
          </p:cNvPr>
          <p:cNvSpPr>
            <a:spLocks noGrp="1"/>
          </p:cNvSpPr>
          <p:nvPr/>
        </p:nvSpPr>
        <p:spPr>
          <a:xfrm>
            <a:off x="866776" y="3712493"/>
            <a:ext cx="964406" cy="178594"/>
          </a:xfrm>
          <a:prstGeom prst="rect">
            <a:avLst/>
          </a:prstGeom>
          <a:noFill/>
          <a:ln w="0">
            <a:noFill/>
          </a:ln>
        </p:spPr>
        <p:txBody>
          <a:bodyPr anchor="t">
            <a:normAutofit fontScale="75258" lnSpcReduction="20000"/>
          </a:bodyPr>
          <a:lstStyle/>
          <a:p>
            <a:pPr algn="l">
              <a:defRPr sz="844" b="1">
                <a:solidFill>
                  <a:srgbClr val="9ABC16"/>
                </a:solidFill>
                <a:latin typeface="FS Lucas Pro"/>
                <a:ea typeface="FS Lucas Pro"/>
                <a:cs typeface="FS Lucas Pro"/>
              </a:defRPr>
            </a:pPr>
            <a:r>
              <a:rPr sz="844" b="1" dirty="0">
                <a:solidFill>
                  <a:srgbClr val="9ABC16"/>
                </a:solidFill>
                <a:latin typeface="FS Lucas Pro"/>
                <a:ea typeface="FS Lucas Pro"/>
                <a:cs typeface="FS Lucas Pro"/>
              </a:rPr>
              <a:t>TEACHER TIP</a:t>
            </a:r>
          </a:p>
        </p:txBody>
      </p:sp>
      <p:sp>
        <p:nvSpPr>
          <p:cNvPr id="37" name="Rectangle 36">
            <a:extLst>
              <a:ext uri="{FF2B5EF4-FFF2-40B4-BE49-F238E27FC236}">
                <a16:creationId xmlns:a16="http://schemas.microsoft.com/office/drawing/2014/main" id="{E79CFC29-BD62-B15D-05C7-6F06081382B0}"/>
              </a:ext>
            </a:extLst>
          </p:cNvPr>
          <p:cNvSpPr>
            <a:spLocks noGrp="1"/>
          </p:cNvSpPr>
          <p:nvPr/>
        </p:nvSpPr>
        <p:spPr>
          <a:xfrm>
            <a:off x="866776" y="3933949"/>
            <a:ext cx="3036094" cy="321469"/>
          </a:xfrm>
          <a:prstGeom prst="rect">
            <a:avLst/>
          </a:prstGeom>
          <a:noFill/>
          <a:ln w="0">
            <a:noFill/>
          </a:ln>
        </p:spPr>
        <p:txBody>
          <a:bodyPr wrap="square" anchor="t">
            <a:normAutofit fontScale="86442" lnSpcReduction="20000"/>
          </a:bodyPr>
          <a:lstStyle/>
          <a:p>
            <a:r>
              <a:rPr sz="1050">
                <a:latin typeface="+mn-lt"/>
              </a:rPr>
              <a:t>Allow the painted paper to dry completely before heat transfer.</a:t>
            </a:r>
          </a:p>
        </p:txBody>
      </p:sp>
      <p:pic>
        <p:nvPicPr>
          <p:cNvPr id="38" name="Picture 37" descr="image.jpg"/>
          <p:cNvPicPr>
            <a:picLocks noChangeAspect="1"/>
          </p:cNvPicPr>
          <p:nvPr/>
        </p:nvPicPr>
        <p:blipFill>
          <a:blip r:embed="rId2"/>
          <a:stretch>
            <a:fillRect/>
          </a:stretch>
        </p:blipFill>
        <p:spPr>
          <a:xfrm>
            <a:off x="4438761" y="1830762"/>
            <a:ext cx="4446248" cy="2501015"/>
          </a:xfrm>
          <a:prstGeom prst="rect">
            <a:avLst/>
          </a:prstGeom>
        </p:spPr>
      </p:pic>
    </p:spTree>
    <p:extLst>
      <p:ext uri="{BB962C8B-B14F-4D97-AF65-F5344CB8AC3E}">
        <p14:creationId xmlns:p14="http://schemas.microsoft.com/office/powerpoint/2010/main" val="1010312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172A1-B68D-F060-23D8-86591C4A8F9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1A9EB87-C83E-8B61-859F-7B1357246F17}"/>
              </a:ext>
            </a:extLst>
          </p:cNvPr>
          <p:cNvSpPr>
            <a:spLocks noGrp="1"/>
          </p:cNvSpPr>
          <p:nvPr>
            <p:ph type="title"/>
          </p:nvPr>
        </p:nvSpPr>
        <p:spPr/>
        <p:txBody>
          <a:bodyPr wrap="square"/>
          <a:lstStyle/>
          <a:p>
            <a:r>
              <a:rPr sz="2500"/>
              <a:t>Paint your leaves</a:t>
            </a:r>
          </a:p>
        </p:txBody>
      </p:sp>
      <p:sp>
        <p:nvSpPr>
          <p:cNvPr id="7" name="Slide Number Placeholder 6">
            <a:extLst>
              <a:ext uri="{FF2B5EF4-FFF2-40B4-BE49-F238E27FC236}">
                <a16:creationId xmlns:a16="http://schemas.microsoft.com/office/drawing/2014/main" id="{5D2E62FE-CFAC-150F-7B2C-10A3E7E6A621}"/>
              </a:ext>
            </a:extLst>
          </p:cNvPr>
          <p:cNvSpPr>
            <a:spLocks noGrp="1"/>
          </p:cNvSpPr>
          <p:nvPr>
            <p:ph type="sldNum" sz="quarter" idx="12"/>
          </p:nvPr>
        </p:nvSpPr>
        <p:spPr>
          <a:xfrm>
            <a:off x="300624" y="4739163"/>
            <a:ext cx="2057400" cy="274637"/>
          </a:xfrm>
        </p:spPr>
        <p:txBody>
          <a:bodyPr wrap="square"/>
          <a:lstStyle/>
          <a:p>
            <a:r>
              <a:rPr sz="1000"/>
              <a:t>5</a:t>
            </a:r>
          </a:p>
        </p:txBody>
      </p:sp>
      <p:sp>
        <p:nvSpPr>
          <p:cNvPr id="4" name="Rectangle 3">
            <a:extLst>
              <a:ext uri="{FF2B5EF4-FFF2-40B4-BE49-F238E27FC236}">
                <a16:creationId xmlns:a16="http://schemas.microsoft.com/office/drawing/2014/main" id="{248FD8FD-6BEA-D96A-486E-074AD84C4EFE}"/>
              </a:ext>
            </a:extLst>
          </p:cNvPr>
          <p:cNvSpPr>
            <a:spLocks noGrp="1"/>
          </p:cNvSpPr>
          <p:nvPr/>
        </p:nvSpPr>
        <p:spPr>
          <a:xfrm>
            <a:off x="637040" y="1234440"/>
            <a:ext cx="3859893" cy="2514600"/>
          </a:xfrm>
          <a:prstGeom prst="rect">
            <a:avLst/>
          </a:prstGeom>
          <a:noFill/>
          <a:ln w="0">
            <a:noFill/>
          </a:ln>
        </p:spPr>
        <p:txBody>
          <a:bodyPr wrap="square" anchor="t">
            <a:noAutofit/>
          </a:bodyPr>
          <a:lstStyle/>
          <a:p>
            <a:r>
              <a:rPr sz="1350" dirty="0">
                <a:latin typeface="+mn-lt"/>
              </a:rPr>
              <a:t>While the transfer dye paper dries, choose leaves with interesting shapes and textures, either freshly collected or pressed. Use a smooth, flat brush to coat each leaf with transfer paint. Mix blue and green shades in the palette or blend </a:t>
            </a:r>
            <a:r>
              <a:rPr sz="1350" dirty="0" err="1">
                <a:latin typeface="+mn-lt"/>
              </a:rPr>
              <a:t>colours</a:t>
            </a:r>
            <a:r>
              <a:rPr sz="1350" dirty="0">
                <a:latin typeface="+mn-lt"/>
              </a:rPr>
              <a:t> directly on the leaf. Cover evenly and allow to dry. Previously painted leaves can be reused with another coat.</a:t>
            </a:r>
          </a:p>
        </p:txBody>
      </p:sp>
      <p:sp>
        <p:nvSpPr>
          <p:cNvPr id="21" name="Rectangle 20">
            <a:extLst>
              <a:ext uri="{FF2B5EF4-FFF2-40B4-BE49-F238E27FC236}">
                <a16:creationId xmlns:a16="http://schemas.microsoft.com/office/drawing/2014/main" id="{EE843EFA-24EC-0307-A3CF-95FBC8771327}"/>
              </a:ext>
            </a:extLst>
          </p:cNvPr>
          <p:cNvSpPr>
            <a:spLocks noGrp="1"/>
          </p:cNvSpPr>
          <p:nvPr/>
        </p:nvSpPr>
        <p:spPr>
          <a:xfrm>
            <a:off x="650667" y="300594"/>
            <a:ext cx="1357313" cy="242888"/>
          </a:xfrm>
          <a:prstGeom prst="rect">
            <a:avLst/>
          </a:prstGeom>
          <a:noFill/>
          <a:ln w="0">
            <a:noFill/>
          </a:ln>
        </p:spPr>
        <p:txBody>
          <a:bodyPr wrap="square" anchor="t">
            <a:normAutofit fontScale="88334" lnSpcReduction="10000"/>
          </a:bodyPr>
          <a:lstStyle/>
          <a:p>
            <a:r>
              <a:rPr sz="1100"/>
              <a:t>STEP 2</a:t>
            </a:r>
          </a:p>
        </p:txBody>
      </p:sp>
      <p:sp>
        <p:nvSpPr>
          <p:cNvPr id="31" name="Rectangle: Rounded Corners 30">
            <a:extLst>
              <a:ext uri="{FF2B5EF4-FFF2-40B4-BE49-F238E27FC236}">
                <a16:creationId xmlns:a16="http://schemas.microsoft.com/office/drawing/2014/main" id="{2F1EF2AB-FB6C-7859-2684-B2C74E346207}"/>
              </a:ext>
            </a:extLst>
          </p:cNvPr>
          <p:cNvSpPr>
            <a:spLocks noGrp="1"/>
          </p:cNvSpPr>
          <p:nvPr/>
        </p:nvSpPr>
        <p:spPr>
          <a:xfrm>
            <a:off x="709614" y="3859789"/>
            <a:ext cx="3464719" cy="785813"/>
          </a:xfrm>
          <a:prstGeom prst="roundRect">
            <a:avLst>
              <a:gd name="adj" fmla="val 10909"/>
            </a:avLst>
          </a:prstGeom>
          <a:solidFill>
            <a:srgbClr val="ECECEC"/>
          </a:solidFill>
          <a:ln w="0">
            <a:noFill/>
          </a:ln>
        </p:spPr>
        <p:txBody>
          <a:bodyPr/>
          <a:lstStyle/>
          <a:p>
            <a:endParaRPr lang="en-GB"/>
          </a:p>
        </p:txBody>
      </p:sp>
      <p:sp>
        <p:nvSpPr>
          <p:cNvPr id="35" name="Rectangle 34">
            <a:extLst>
              <a:ext uri="{FF2B5EF4-FFF2-40B4-BE49-F238E27FC236}">
                <a16:creationId xmlns:a16="http://schemas.microsoft.com/office/drawing/2014/main" id="{DBD80CD8-9DDC-211F-D647-3ECA183B4D1A}"/>
              </a:ext>
            </a:extLst>
          </p:cNvPr>
          <p:cNvSpPr>
            <a:spLocks noGrp="1"/>
          </p:cNvSpPr>
          <p:nvPr/>
        </p:nvSpPr>
        <p:spPr>
          <a:xfrm>
            <a:off x="866776" y="3995520"/>
            <a:ext cx="964406" cy="178594"/>
          </a:xfrm>
          <a:prstGeom prst="rect">
            <a:avLst/>
          </a:prstGeom>
          <a:noFill/>
          <a:ln w="0">
            <a:noFill/>
          </a:ln>
        </p:spPr>
        <p:txBody>
          <a:bodyPr anchor="t">
            <a:normAutofit fontScale="75258" lnSpcReduction="20000"/>
          </a:bodyPr>
          <a:lstStyle/>
          <a:p>
            <a:pPr algn="l">
              <a:defRPr sz="844" b="1">
                <a:solidFill>
                  <a:srgbClr val="9ABC16"/>
                </a:solidFill>
                <a:latin typeface="FS Lucas Pro"/>
                <a:ea typeface="FS Lucas Pro"/>
                <a:cs typeface="FS Lucas Pro"/>
              </a:defRPr>
            </a:pPr>
            <a:r>
              <a:rPr sz="844" b="1" dirty="0">
                <a:solidFill>
                  <a:srgbClr val="01A49E"/>
                </a:solidFill>
                <a:latin typeface="FS Lucas Pro"/>
                <a:ea typeface="FS Lucas Pro"/>
                <a:cs typeface="FS Lucas Pro"/>
              </a:rPr>
              <a:t>TEACHER TIP</a:t>
            </a:r>
          </a:p>
        </p:txBody>
      </p:sp>
      <p:sp>
        <p:nvSpPr>
          <p:cNvPr id="37" name="Rectangle 36">
            <a:extLst>
              <a:ext uri="{FF2B5EF4-FFF2-40B4-BE49-F238E27FC236}">
                <a16:creationId xmlns:a16="http://schemas.microsoft.com/office/drawing/2014/main" id="{4679886D-E31B-BDA4-500B-CD426784EAF0}"/>
              </a:ext>
            </a:extLst>
          </p:cNvPr>
          <p:cNvSpPr>
            <a:spLocks noGrp="1"/>
          </p:cNvSpPr>
          <p:nvPr/>
        </p:nvSpPr>
        <p:spPr>
          <a:xfrm>
            <a:off x="866776" y="4216976"/>
            <a:ext cx="3036094" cy="321469"/>
          </a:xfrm>
          <a:prstGeom prst="rect">
            <a:avLst/>
          </a:prstGeom>
          <a:noFill/>
          <a:ln w="0">
            <a:noFill/>
          </a:ln>
        </p:spPr>
        <p:txBody>
          <a:bodyPr wrap="square" anchor="t">
            <a:normAutofit fontScale="86442" lnSpcReduction="20000"/>
          </a:bodyPr>
          <a:lstStyle/>
          <a:p>
            <a:r>
              <a:rPr sz="1050">
                <a:latin typeface="+mn-lt"/>
              </a:rPr>
              <a:t>Try a variety of leaf silhouettes and reuse leaves for extra prints.</a:t>
            </a:r>
          </a:p>
        </p:txBody>
      </p:sp>
      <p:sp>
        <p:nvSpPr>
          <p:cNvPr id="3" name="Rectangle 2">
            <a:extLst>
              <a:ext uri="{FF2B5EF4-FFF2-40B4-BE49-F238E27FC236}">
                <a16:creationId xmlns:a16="http://schemas.microsoft.com/office/drawing/2014/main" id="{EE0D47E4-3FEC-CF05-0D85-81FC5E630865}"/>
              </a:ext>
            </a:extLst>
          </p:cNvPr>
          <p:cNvSpPr>
            <a:spLocks noGrp="1"/>
          </p:cNvSpPr>
          <p:nvPr/>
        </p:nvSpPr>
        <p:spPr>
          <a:xfrm>
            <a:off x="0" y="0"/>
            <a:ext cx="300038" cy="5143500"/>
          </a:xfrm>
          <a:prstGeom prst="rect">
            <a:avLst/>
          </a:prstGeom>
          <a:solidFill>
            <a:srgbClr val="00A99D"/>
          </a:solidFill>
          <a:ln w="0">
            <a:noFill/>
          </a:ln>
        </p:spPr>
        <p:txBody>
          <a:bodyPr/>
          <a:lstStyle/>
          <a:p>
            <a:endParaRPr lang="en-GB"/>
          </a:p>
        </p:txBody>
      </p:sp>
      <p:pic>
        <p:nvPicPr>
          <p:cNvPr id="38" name="Picture 37" descr="image.jpg"/>
          <p:cNvPicPr>
            <a:picLocks noChangeAspect="1"/>
          </p:cNvPicPr>
          <p:nvPr/>
        </p:nvPicPr>
        <p:blipFill>
          <a:blip r:embed="rId2"/>
          <a:stretch>
            <a:fillRect/>
          </a:stretch>
        </p:blipFill>
        <p:spPr>
          <a:xfrm>
            <a:off x="4496933" y="2144588"/>
            <a:ext cx="4446248" cy="2501014"/>
          </a:xfrm>
          <a:prstGeom prst="rect">
            <a:avLst/>
          </a:prstGeom>
        </p:spPr>
      </p:pic>
    </p:spTree>
    <p:extLst>
      <p:ext uri="{BB962C8B-B14F-4D97-AF65-F5344CB8AC3E}">
        <p14:creationId xmlns:p14="http://schemas.microsoft.com/office/powerpoint/2010/main" val="937304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B77BE-9BDA-CC38-02D8-012F4D2C934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76F2EC7-693F-EA61-A4E1-2CE395DD18F1}"/>
              </a:ext>
            </a:extLst>
          </p:cNvPr>
          <p:cNvSpPr>
            <a:spLocks noGrp="1"/>
          </p:cNvSpPr>
          <p:nvPr>
            <p:ph type="title"/>
          </p:nvPr>
        </p:nvSpPr>
        <p:spPr/>
        <p:txBody>
          <a:bodyPr wrap="square"/>
          <a:lstStyle/>
          <a:p>
            <a:r>
              <a:rPr sz="2500"/>
              <a:t>Heat transfer onto fabric</a:t>
            </a:r>
          </a:p>
        </p:txBody>
      </p:sp>
      <p:sp>
        <p:nvSpPr>
          <p:cNvPr id="7" name="Slide Number Placeholder 6">
            <a:extLst>
              <a:ext uri="{FF2B5EF4-FFF2-40B4-BE49-F238E27FC236}">
                <a16:creationId xmlns:a16="http://schemas.microsoft.com/office/drawing/2014/main" id="{17DB2DF3-09BB-E840-44AB-FA84A7C539DF}"/>
              </a:ext>
            </a:extLst>
          </p:cNvPr>
          <p:cNvSpPr>
            <a:spLocks noGrp="1"/>
          </p:cNvSpPr>
          <p:nvPr>
            <p:ph type="sldNum" sz="quarter" idx="12"/>
          </p:nvPr>
        </p:nvSpPr>
        <p:spPr>
          <a:xfrm>
            <a:off x="300624" y="4739163"/>
            <a:ext cx="2057400" cy="274637"/>
          </a:xfrm>
        </p:spPr>
        <p:txBody>
          <a:bodyPr wrap="square"/>
          <a:lstStyle/>
          <a:p>
            <a:r>
              <a:rPr sz="1000"/>
              <a:t>6</a:t>
            </a:r>
          </a:p>
        </p:txBody>
      </p:sp>
      <p:sp>
        <p:nvSpPr>
          <p:cNvPr id="4" name="Rectangle 3">
            <a:extLst>
              <a:ext uri="{FF2B5EF4-FFF2-40B4-BE49-F238E27FC236}">
                <a16:creationId xmlns:a16="http://schemas.microsoft.com/office/drawing/2014/main" id="{93CAAE7C-DC05-E07D-199D-49EFA1B817E9}"/>
              </a:ext>
            </a:extLst>
          </p:cNvPr>
          <p:cNvSpPr>
            <a:spLocks noGrp="1"/>
          </p:cNvSpPr>
          <p:nvPr/>
        </p:nvSpPr>
        <p:spPr>
          <a:xfrm>
            <a:off x="637040" y="1234440"/>
            <a:ext cx="3801721" cy="2514600"/>
          </a:xfrm>
          <a:prstGeom prst="rect">
            <a:avLst/>
          </a:prstGeom>
          <a:noFill/>
          <a:ln w="0">
            <a:noFill/>
          </a:ln>
        </p:spPr>
        <p:txBody>
          <a:bodyPr wrap="square" anchor="t">
            <a:noAutofit/>
          </a:bodyPr>
          <a:lstStyle/>
          <a:p>
            <a:r>
              <a:rPr sz="1350" dirty="0">
                <a:latin typeface="+mn-lt"/>
              </a:rPr>
              <a:t>Once your dyed paper is dry, place polyester fabric on the heat press with greaseproof paper underneath. Add leaves or other materials if you want reverse impressions. Place the dyed paper face down against the fabric. Heat press for approximately 20 seconds, as shown in the demonstration, then carefully lift the paper to reveal the transferred background.</a:t>
            </a:r>
          </a:p>
        </p:txBody>
      </p:sp>
      <p:sp>
        <p:nvSpPr>
          <p:cNvPr id="21" name="Rectangle 20">
            <a:extLst>
              <a:ext uri="{FF2B5EF4-FFF2-40B4-BE49-F238E27FC236}">
                <a16:creationId xmlns:a16="http://schemas.microsoft.com/office/drawing/2014/main" id="{9D7DB73E-4655-BB2B-9E4B-C9765C047099}"/>
              </a:ext>
            </a:extLst>
          </p:cNvPr>
          <p:cNvSpPr>
            <a:spLocks noGrp="1"/>
          </p:cNvSpPr>
          <p:nvPr/>
        </p:nvSpPr>
        <p:spPr>
          <a:xfrm>
            <a:off x="650667" y="300594"/>
            <a:ext cx="1357313" cy="242888"/>
          </a:xfrm>
          <a:prstGeom prst="rect">
            <a:avLst/>
          </a:prstGeom>
          <a:noFill/>
          <a:ln w="0">
            <a:noFill/>
          </a:ln>
        </p:spPr>
        <p:txBody>
          <a:bodyPr wrap="square" anchor="t">
            <a:normAutofit fontScale="88334" lnSpcReduction="10000"/>
          </a:bodyPr>
          <a:lstStyle/>
          <a:p>
            <a:r>
              <a:rPr sz="1100"/>
              <a:t>STEP 3</a:t>
            </a:r>
          </a:p>
        </p:txBody>
      </p:sp>
      <p:sp>
        <p:nvSpPr>
          <p:cNvPr id="6" name="Rectangle 5">
            <a:extLst>
              <a:ext uri="{FF2B5EF4-FFF2-40B4-BE49-F238E27FC236}">
                <a16:creationId xmlns:a16="http://schemas.microsoft.com/office/drawing/2014/main" id="{3321D493-317A-985A-EAAB-6575CD101EBA}"/>
              </a:ext>
            </a:extLst>
          </p:cNvPr>
          <p:cNvSpPr>
            <a:spLocks noGrp="1"/>
          </p:cNvSpPr>
          <p:nvPr/>
        </p:nvSpPr>
        <p:spPr>
          <a:xfrm>
            <a:off x="0" y="0"/>
            <a:ext cx="300038" cy="5143500"/>
          </a:xfrm>
          <a:prstGeom prst="rect">
            <a:avLst/>
          </a:prstGeom>
          <a:solidFill>
            <a:srgbClr val="D50073"/>
          </a:solidFill>
          <a:ln w="0">
            <a:noFill/>
          </a:ln>
        </p:spPr>
        <p:txBody>
          <a:bodyPr/>
          <a:lstStyle/>
          <a:p>
            <a:endParaRPr lang="en-GB"/>
          </a:p>
        </p:txBody>
      </p:sp>
      <p:sp>
        <p:nvSpPr>
          <p:cNvPr id="10" name="Rectangle: Rounded Corners 9">
            <a:extLst>
              <a:ext uri="{FF2B5EF4-FFF2-40B4-BE49-F238E27FC236}">
                <a16:creationId xmlns:a16="http://schemas.microsoft.com/office/drawing/2014/main" id="{65AFA81E-DA25-9D97-AB33-BACE5270D9CE}"/>
              </a:ext>
            </a:extLst>
          </p:cNvPr>
          <p:cNvSpPr>
            <a:spLocks noGrp="1"/>
          </p:cNvSpPr>
          <p:nvPr/>
        </p:nvSpPr>
        <p:spPr>
          <a:xfrm>
            <a:off x="557213" y="3891530"/>
            <a:ext cx="3464719" cy="785813"/>
          </a:xfrm>
          <a:prstGeom prst="roundRect">
            <a:avLst>
              <a:gd name="adj" fmla="val 10909"/>
            </a:avLst>
          </a:prstGeom>
          <a:solidFill>
            <a:srgbClr val="ECECEC"/>
          </a:solidFill>
          <a:ln w="0">
            <a:noFill/>
          </a:ln>
        </p:spPr>
        <p:txBody>
          <a:bodyPr/>
          <a:lstStyle/>
          <a:p>
            <a:endParaRPr lang="en-GB"/>
          </a:p>
        </p:txBody>
      </p:sp>
      <p:sp>
        <p:nvSpPr>
          <p:cNvPr id="12" name="Rectangle 11">
            <a:extLst>
              <a:ext uri="{FF2B5EF4-FFF2-40B4-BE49-F238E27FC236}">
                <a16:creationId xmlns:a16="http://schemas.microsoft.com/office/drawing/2014/main" id="{850260BA-02D7-D053-72BF-B8090110602A}"/>
              </a:ext>
            </a:extLst>
          </p:cNvPr>
          <p:cNvSpPr>
            <a:spLocks noGrp="1"/>
          </p:cNvSpPr>
          <p:nvPr/>
        </p:nvSpPr>
        <p:spPr>
          <a:xfrm>
            <a:off x="714375" y="4027261"/>
            <a:ext cx="964406" cy="178594"/>
          </a:xfrm>
          <a:prstGeom prst="rect">
            <a:avLst/>
          </a:prstGeom>
          <a:noFill/>
          <a:ln w="0">
            <a:noFill/>
          </a:ln>
        </p:spPr>
        <p:txBody>
          <a:bodyPr anchor="t">
            <a:normAutofit fontScale="75258" lnSpcReduction="20000"/>
          </a:bodyPr>
          <a:lstStyle/>
          <a:p>
            <a:pPr algn="l">
              <a:defRPr sz="844" b="1">
                <a:solidFill>
                  <a:srgbClr val="D50073"/>
                </a:solidFill>
                <a:latin typeface="FS Lucas Pro"/>
                <a:ea typeface="FS Lucas Pro"/>
                <a:cs typeface="FS Lucas Pro"/>
              </a:defRPr>
            </a:pPr>
            <a:r>
              <a:rPr sz="844" b="1">
                <a:solidFill>
                  <a:srgbClr val="D50073"/>
                </a:solidFill>
                <a:latin typeface="FS Lucas Pro"/>
                <a:ea typeface="FS Lucas Pro"/>
                <a:cs typeface="FS Lucas Pro"/>
              </a:rPr>
              <a:t>TEACHER TIP</a:t>
            </a:r>
          </a:p>
        </p:txBody>
      </p:sp>
      <p:sp>
        <p:nvSpPr>
          <p:cNvPr id="14" name="Rectangle 13">
            <a:extLst>
              <a:ext uri="{FF2B5EF4-FFF2-40B4-BE49-F238E27FC236}">
                <a16:creationId xmlns:a16="http://schemas.microsoft.com/office/drawing/2014/main" id="{CEC4023C-166B-B361-C588-FF30A2776E8A}"/>
              </a:ext>
            </a:extLst>
          </p:cNvPr>
          <p:cNvSpPr>
            <a:spLocks noGrp="1"/>
          </p:cNvSpPr>
          <p:nvPr/>
        </p:nvSpPr>
        <p:spPr>
          <a:xfrm>
            <a:off x="714375" y="4248717"/>
            <a:ext cx="3036094" cy="321469"/>
          </a:xfrm>
          <a:prstGeom prst="rect">
            <a:avLst/>
          </a:prstGeom>
          <a:noFill/>
          <a:ln w="0">
            <a:noFill/>
          </a:ln>
        </p:spPr>
        <p:txBody>
          <a:bodyPr wrap="square" anchor="t">
            <a:normAutofit fontScale="86442" lnSpcReduction="20000"/>
          </a:bodyPr>
          <a:lstStyle/>
          <a:p>
            <a:r>
              <a:rPr sz="1050">
                <a:latin typeface="+mn-lt"/>
              </a:rPr>
              <a:t>Use appropriate heat settings and supervise all heat-press work.</a:t>
            </a:r>
          </a:p>
        </p:txBody>
      </p:sp>
      <p:pic>
        <p:nvPicPr>
          <p:cNvPr id="22" name="Picture 21" descr="image.jpg"/>
          <p:cNvPicPr>
            <a:picLocks noChangeAspect="1"/>
          </p:cNvPicPr>
          <p:nvPr/>
        </p:nvPicPr>
        <p:blipFill>
          <a:blip r:embed="rId2"/>
          <a:stretch>
            <a:fillRect/>
          </a:stretch>
        </p:blipFill>
        <p:spPr>
          <a:xfrm>
            <a:off x="4438761" y="2180871"/>
            <a:ext cx="4399459" cy="2474696"/>
          </a:xfrm>
          <a:prstGeom prst="rect">
            <a:avLst/>
          </a:prstGeom>
        </p:spPr>
      </p:pic>
    </p:spTree>
    <p:extLst>
      <p:ext uri="{BB962C8B-B14F-4D97-AF65-F5344CB8AC3E}">
        <p14:creationId xmlns:p14="http://schemas.microsoft.com/office/powerpoint/2010/main" val="4021382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ED581-CC70-A038-F0B0-8E2F0D707E6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BB4D66B-8055-7504-428C-D0FF073FB944}"/>
              </a:ext>
            </a:extLst>
          </p:cNvPr>
          <p:cNvSpPr>
            <a:spLocks noGrp="1"/>
          </p:cNvSpPr>
          <p:nvPr>
            <p:ph type="title"/>
          </p:nvPr>
        </p:nvSpPr>
        <p:spPr/>
        <p:txBody>
          <a:bodyPr wrap="square"/>
          <a:lstStyle/>
          <a:p>
            <a:r>
              <a:rPr sz="2500"/>
              <a:t>Add your leaf prints</a:t>
            </a:r>
          </a:p>
        </p:txBody>
      </p:sp>
      <p:sp>
        <p:nvSpPr>
          <p:cNvPr id="7" name="Slide Number Placeholder 6">
            <a:extLst>
              <a:ext uri="{FF2B5EF4-FFF2-40B4-BE49-F238E27FC236}">
                <a16:creationId xmlns:a16="http://schemas.microsoft.com/office/drawing/2014/main" id="{E5F467DD-70CF-AD7B-BB56-262AFB7E8646}"/>
              </a:ext>
            </a:extLst>
          </p:cNvPr>
          <p:cNvSpPr>
            <a:spLocks noGrp="1"/>
          </p:cNvSpPr>
          <p:nvPr>
            <p:ph type="sldNum" sz="quarter" idx="12"/>
          </p:nvPr>
        </p:nvSpPr>
        <p:spPr>
          <a:xfrm>
            <a:off x="300624" y="4739163"/>
            <a:ext cx="2057400" cy="274637"/>
          </a:xfrm>
        </p:spPr>
        <p:txBody>
          <a:bodyPr wrap="square"/>
          <a:lstStyle/>
          <a:p>
            <a:r>
              <a:rPr sz="1000"/>
              <a:t>7</a:t>
            </a:r>
          </a:p>
        </p:txBody>
      </p:sp>
      <p:sp>
        <p:nvSpPr>
          <p:cNvPr id="4" name="Rectangle 3">
            <a:extLst>
              <a:ext uri="{FF2B5EF4-FFF2-40B4-BE49-F238E27FC236}">
                <a16:creationId xmlns:a16="http://schemas.microsoft.com/office/drawing/2014/main" id="{A2E8EE08-0B45-2FB4-3688-6DB70AAB9BF7}"/>
              </a:ext>
            </a:extLst>
          </p:cNvPr>
          <p:cNvSpPr>
            <a:spLocks noGrp="1"/>
          </p:cNvSpPr>
          <p:nvPr/>
        </p:nvSpPr>
        <p:spPr>
          <a:xfrm>
            <a:off x="637040" y="1234440"/>
            <a:ext cx="3464719" cy="2514600"/>
          </a:xfrm>
          <a:prstGeom prst="rect">
            <a:avLst/>
          </a:prstGeom>
          <a:noFill/>
          <a:ln w="0">
            <a:noFill/>
          </a:ln>
        </p:spPr>
        <p:txBody>
          <a:bodyPr wrap="square" anchor="t">
            <a:normAutofit/>
          </a:bodyPr>
          <a:lstStyle/>
          <a:p>
            <a:r>
              <a:rPr sz="1350" dirty="0">
                <a:latin typeface="+mn-lt"/>
              </a:rPr>
              <a:t>Arrange your dried, painted leaves face down on the printed polyester fabric. Try different positions to create a balanced botanical composition. Cover with greaseproof paper and heat press again to transfer the leaf shapes. Remove the protective paper and leaves to reveal the additional prints.</a:t>
            </a:r>
          </a:p>
        </p:txBody>
      </p:sp>
      <p:sp>
        <p:nvSpPr>
          <p:cNvPr id="21" name="Rectangle 20">
            <a:extLst>
              <a:ext uri="{FF2B5EF4-FFF2-40B4-BE49-F238E27FC236}">
                <a16:creationId xmlns:a16="http://schemas.microsoft.com/office/drawing/2014/main" id="{4CEB1400-259C-0F49-1A77-38B94B918127}"/>
              </a:ext>
            </a:extLst>
          </p:cNvPr>
          <p:cNvSpPr>
            <a:spLocks noGrp="1"/>
          </p:cNvSpPr>
          <p:nvPr/>
        </p:nvSpPr>
        <p:spPr>
          <a:xfrm>
            <a:off x="650667" y="300594"/>
            <a:ext cx="1357313" cy="242888"/>
          </a:xfrm>
          <a:prstGeom prst="rect">
            <a:avLst/>
          </a:prstGeom>
          <a:noFill/>
          <a:ln w="0">
            <a:noFill/>
          </a:ln>
        </p:spPr>
        <p:txBody>
          <a:bodyPr wrap="square" anchor="t">
            <a:normAutofit fontScale="88334" lnSpcReduction="10000"/>
          </a:bodyPr>
          <a:lstStyle/>
          <a:p>
            <a:r>
              <a:rPr sz="1100"/>
              <a:t>STEP 4</a:t>
            </a:r>
          </a:p>
        </p:txBody>
      </p:sp>
      <p:sp>
        <p:nvSpPr>
          <p:cNvPr id="3" name="Rectangle 2">
            <a:extLst>
              <a:ext uri="{FF2B5EF4-FFF2-40B4-BE49-F238E27FC236}">
                <a16:creationId xmlns:a16="http://schemas.microsoft.com/office/drawing/2014/main" id="{FFD73826-F3AE-380A-BFEA-1FE86AB8BF4F}"/>
              </a:ext>
            </a:extLst>
          </p:cNvPr>
          <p:cNvSpPr>
            <a:spLocks noGrp="1"/>
          </p:cNvSpPr>
          <p:nvPr/>
        </p:nvSpPr>
        <p:spPr>
          <a:xfrm>
            <a:off x="0" y="0"/>
            <a:ext cx="300038" cy="5143500"/>
          </a:xfrm>
          <a:prstGeom prst="rect">
            <a:avLst/>
          </a:prstGeom>
          <a:solidFill>
            <a:srgbClr val="9ABC16"/>
          </a:solidFill>
          <a:ln w="0">
            <a:noFill/>
          </a:ln>
        </p:spPr>
        <p:txBody>
          <a:bodyPr/>
          <a:lstStyle/>
          <a:p>
            <a:endParaRPr lang="en-GB"/>
          </a:p>
        </p:txBody>
      </p:sp>
      <p:sp>
        <p:nvSpPr>
          <p:cNvPr id="9" name="Rectangle: Rounded Corners 8">
            <a:extLst>
              <a:ext uri="{FF2B5EF4-FFF2-40B4-BE49-F238E27FC236}">
                <a16:creationId xmlns:a16="http://schemas.microsoft.com/office/drawing/2014/main" id="{341198C3-359F-0395-8CFC-035DC81A39A1}"/>
              </a:ext>
            </a:extLst>
          </p:cNvPr>
          <p:cNvSpPr>
            <a:spLocks noGrp="1"/>
          </p:cNvSpPr>
          <p:nvPr/>
        </p:nvSpPr>
        <p:spPr>
          <a:xfrm>
            <a:off x="557213" y="3550444"/>
            <a:ext cx="3464719" cy="785813"/>
          </a:xfrm>
          <a:prstGeom prst="roundRect">
            <a:avLst>
              <a:gd name="adj" fmla="val 10909"/>
            </a:avLst>
          </a:prstGeom>
          <a:solidFill>
            <a:srgbClr val="ECECEC"/>
          </a:solidFill>
          <a:ln w="0">
            <a:noFill/>
          </a:ln>
        </p:spPr>
        <p:txBody>
          <a:bodyPr/>
          <a:lstStyle/>
          <a:p>
            <a:endParaRPr lang="en-GB"/>
          </a:p>
        </p:txBody>
      </p:sp>
      <p:sp>
        <p:nvSpPr>
          <p:cNvPr id="13" name="Rectangle 12">
            <a:extLst>
              <a:ext uri="{FF2B5EF4-FFF2-40B4-BE49-F238E27FC236}">
                <a16:creationId xmlns:a16="http://schemas.microsoft.com/office/drawing/2014/main" id="{6180F509-2CC2-DE09-F20D-80950F5A68F1}"/>
              </a:ext>
            </a:extLst>
          </p:cNvPr>
          <p:cNvSpPr>
            <a:spLocks noGrp="1"/>
          </p:cNvSpPr>
          <p:nvPr/>
        </p:nvSpPr>
        <p:spPr>
          <a:xfrm>
            <a:off x="714375" y="3686175"/>
            <a:ext cx="964406" cy="178594"/>
          </a:xfrm>
          <a:prstGeom prst="rect">
            <a:avLst/>
          </a:prstGeom>
          <a:noFill/>
          <a:ln w="0">
            <a:noFill/>
          </a:ln>
        </p:spPr>
        <p:txBody>
          <a:bodyPr anchor="t">
            <a:normAutofit fontScale="75258" lnSpcReduction="20000"/>
          </a:bodyPr>
          <a:lstStyle/>
          <a:p>
            <a:pPr algn="l">
              <a:defRPr sz="844" b="1">
                <a:solidFill>
                  <a:srgbClr val="9ABC16"/>
                </a:solidFill>
                <a:latin typeface="FS Lucas Pro"/>
                <a:ea typeface="FS Lucas Pro"/>
                <a:cs typeface="FS Lucas Pro"/>
              </a:defRPr>
            </a:pPr>
            <a:r>
              <a:rPr sz="844" b="1">
                <a:solidFill>
                  <a:srgbClr val="9ABC16"/>
                </a:solidFill>
                <a:latin typeface="FS Lucas Pro"/>
                <a:ea typeface="FS Lucas Pro"/>
                <a:cs typeface="FS Lucas Pro"/>
              </a:rPr>
              <a:t>TEACHER TIP</a:t>
            </a:r>
          </a:p>
        </p:txBody>
      </p:sp>
      <p:sp>
        <p:nvSpPr>
          <p:cNvPr id="17" name="Rectangle 16">
            <a:extLst>
              <a:ext uri="{FF2B5EF4-FFF2-40B4-BE49-F238E27FC236}">
                <a16:creationId xmlns:a16="http://schemas.microsoft.com/office/drawing/2014/main" id="{37DBED75-E80C-DA51-F485-FD3BE504A740}"/>
              </a:ext>
            </a:extLst>
          </p:cNvPr>
          <p:cNvSpPr>
            <a:spLocks noGrp="1"/>
          </p:cNvSpPr>
          <p:nvPr/>
        </p:nvSpPr>
        <p:spPr>
          <a:xfrm>
            <a:off x="714375" y="3907631"/>
            <a:ext cx="3036094" cy="321469"/>
          </a:xfrm>
          <a:prstGeom prst="rect">
            <a:avLst/>
          </a:prstGeom>
          <a:noFill/>
          <a:ln w="0">
            <a:noFill/>
          </a:ln>
        </p:spPr>
        <p:txBody>
          <a:bodyPr wrap="square" anchor="t">
            <a:normAutofit fontScale="93942"/>
          </a:bodyPr>
          <a:lstStyle/>
          <a:p>
            <a:r>
              <a:rPr sz="1050">
                <a:latin typeface="+mn-lt"/>
              </a:rPr>
              <a:t>Test your arrangement before applying heat.</a:t>
            </a:r>
          </a:p>
        </p:txBody>
      </p:sp>
      <p:pic>
        <p:nvPicPr>
          <p:cNvPr id="22" name="Picture 21" descr="image.jpg"/>
          <p:cNvPicPr>
            <a:picLocks noChangeAspect="1"/>
          </p:cNvPicPr>
          <p:nvPr/>
        </p:nvPicPr>
        <p:blipFill>
          <a:blip r:embed="rId2"/>
          <a:stretch>
            <a:fillRect/>
          </a:stretch>
        </p:blipFill>
        <p:spPr>
          <a:xfrm>
            <a:off x="4438761" y="1861561"/>
            <a:ext cx="4399459" cy="2474696"/>
          </a:xfrm>
          <a:prstGeom prst="rect">
            <a:avLst/>
          </a:prstGeom>
        </p:spPr>
      </p:pic>
    </p:spTree>
    <p:extLst>
      <p:ext uri="{BB962C8B-B14F-4D97-AF65-F5344CB8AC3E}">
        <p14:creationId xmlns:p14="http://schemas.microsoft.com/office/powerpoint/2010/main" val="2644257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EA560-D646-C243-5DC3-F55D3249C0C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A041807-369B-87AB-ED6E-C59AE4AF3A84}"/>
              </a:ext>
            </a:extLst>
          </p:cNvPr>
          <p:cNvSpPr>
            <a:spLocks noGrp="1"/>
          </p:cNvSpPr>
          <p:nvPr>
            <p:ph type="title"/>
          </p:nvPr>
        </p:nvSpPr>
        <p:spPr/>
        <p:txBody>
          <a:bodyPr wrap="square"/>
          <a:lstStyle/>
          <a:p>
            <a:r>
              <a:rPr sz="2500"/>
              <a:t>Create Angelina fibre fabric</a:t>
            </a:r>
          </a:p>
        </p:txBody>
      </p:sp>
      <p:sp>
        <p:nvSpPr>
          <p:cNvPr id="7" name="Slide Number Placeholder 6">
            <a:extLst>
              <a:ext uri="{FF2B5EF4-FFF2-40B4-BE49-F238E27FC236}">
                <a16:creationId xmlns:a16="http://schemas.microsoft.com/office/drawing/2014/main" id="{21359204-ABB5-D59E-322E-B3319B10A81C}"/>
              </a:ext>
            </a:extLst>
          </p:cNvPr>
          <p:cNvSpPr>
            <a:spLocks noGrp="1"/>
          </p:cNvSpPr>
          <p:nvPr>
            <p:ph type="sldNum" sz="quarter" idx="12"/>
          </p:nvPr>
        </p:nvSpPr>
        <p:spPr>
          <a:xfrm>
            <a:off x="300624" y="4739163"/>
            <a:ext cx="2057400" cy="274637"/>
          </a:xfrm>
        </p:spPr>
        <p:txBody>
          <a:bodyPr wrap="square"/>
          <a:lstStyle/>
          <a:p>
            <a:r>
              <a:rPr sz="1000"/>
              <a:t>8</a:t>
            </a:r>
          </a:p>
        </p:txBody>
      </p:sp>
      <p:sp>
        <p:nvSpPr>
          <p:cNvPr id="4" name="Rectangle 3">
            <a:extLst>
              <a:ext uri="{FF2B5EF4-FFF2-40B4-BE49-F238E27FC236}">
                <a16:creationId xmlns:a16="http://schemas.microsoft.com/office/drawing/2014/main" id="{982626AF-8779-EDDD-BDB6-4A92771DE15A}"/>
              </a:ext>
            </a:extLst>
          </p:cNvPr>
          <p:cNvSpPr>
            <a:spLocks noGrp="1"/>
          </p:cNvSpPr>
          <p:nvPr/>
        </p:nvSpPr>
        <p:spPr>
          <a:xfrm>
            <a:off x="637040" y="1234440"/>
            <a:ext cx="3739017" cy="2514600"/>
          </a:xfrm>
          <a:prstGeom prst="rect">
            <a:avLst/>
          </a:prstGeom>
          <a:noFill/>
          <a:ln w="0">
            <a:noFill/>
          </a:ln>
        </p:spPr>
        <p:txBody>
          <a:bodyPr wrap="square" anchor="t">
            <a:noAutofit/>
          </a:bodyPr>
          <a:lstStyle/>
          <a:p>
            <a:r>
              <a:rPr sz="1350" dirty="0">
                <a:latin typeface="+mn-lt"/>
              </a:rPr>
              <a:t>Choose Angelina </a:t>
            </a:r>
            <a:r>
              <a:rPr sz="1350" dirty="0" err="1">
                <a:latin typeface="+mn-lt"/>
              </a:rPr>
              <a:t>fibre</a:t>
            </a:r>
            <a:r>
              <a:rPr sz="1350" dirty="0">
                <a:latin typeface="+mn-lt"/>
              </a:rPr>
              <a:t> </a:t>
            </a:r>
            <a:r>
              <a:rPr sz="1350" dirty="0" err="1">
                <a:latin typeface="+mn-lt"/>
              </a:rPr>
              <a:t>colours</a:t>
            </a:r>
            <a:r>
              <a:rPr sz="1350" dirty="0">
                <a:latin typeface="+mn-lt"/>
              </a:rPr>
              <a:t>, working with individual shades or teasing several together. The demonstration combines yellow, green and blue. Spread a thin, even layer on greaseproof paper, cover with another sheet and gently pass a hot iron over the top. The </a:t>
            </a:r>
            <a:r>
              <a:rPr sz="1350" dirty="0" err="1">
                <a:latin typeface="+mn-lt"/>
              </a:rPr>
              <a:t>fibres</a:t>
            </a:r>
            <a:r>
              <a:rPr sz="1350" dirty="0">
                <a:latin typeface="+mn-lt"/>
              </a:rPr>
              <a:t> fuse into a lightweight, shimmering fabric. Carefully peel it away from the paper.</a:t>
            </a:r>
          </a:p>
        </p:txBody>
      </p:sp>
      <p:sp>
        <p:nvSpPr>
          <p:cNvPr id="21" name="Rectangle 20">
            <a:extLst>
              <a:ext uri="{FF2B5EF4-FFF2-40B4-BE49-F238E27FC236}">
                <a16:creationId xmlns:a16="http://schemas.microsoft.com/office/drawing/2014/main" id="{714A0A31-5274-1831-1EC0-4E1E76888C4E}"/>
              </a:ext>
            </a:extLst>
          </p:cNvPr>
          <p:cNvSpPr>
            <a:spLocks noGrp="1"/>
          </p:cNvSpPr>
          <p:nvPr/>
        </p:nvSpPr>
        <p:spPr>
          <a:xfrm>
            <a:off x="650667" y="300594"/>
            <a:ext cx="1357313" cy="242888"/>
          </a:xfrm>
          <a:prstGeom prst="rect">
            <a:avLst/>
          </a:prstGeom>
          <a:noFill/>
          <a:ln w="0">
            <a:noFill/>
          </a:ln>
        </p:spPr>
        <p:txBody>
          <a:bodyPr wrap="square" anchor="t">
            <a:normAutofit fontScale="88334" lnSpcReduction="10000"/>
          </a:bodyPr>
          <a:lstStyle/>
          <a:p>
            <a:r>
              <a:rPr sz="1100"/>
              <a:t>STEP 5</a:t>
            </a:r>
          </a:p>
        </p:txBody>
      </p:sp>
      <p:sp>
        <p:nvSpPr>
          <p:cNvPr id="6" name="Rectangle 5">
            <a:extLst>
              <a:ext uri="{FF2B5EF4-FFF2-40B4-BE49-F238E27FC236}">
                <a16:creationId xmlns:a16="http://schemas.microsoft.com/office/drawing/2014/main" id="{C47B51B1-1986-ACAB-A80F-3E2EC9FFFD43}"/>
              </a:ext>
            </a:extLst>
          </p:cNvPr>
          <p:cNvSpPr>
            <a:spLocks noGrp="1"/>
          </p:cNvSpPr>
          <p:nvPr/>
        </p:nvSpPr>
        <p:spPr>
          <a:xfrm>
            <a:off x="0" y="0"/>
            <a:ext cx="300038" cy="5143500"/>
          </a:xfrm>
          <a:prstGeom prst="rect">
            <a:avLst/>
          </a:prstGeom>
          <a:solidFill>
            <a:srgbClr val="D50073"/>
          </a:solidFill>
          <a:ln w="0">
            <a:noFill/>
          </a:ln>
        </p:spPr>
        <p:txBody>
          <a:bodyPr/>
          <a:lstStyle/>
          <a:p>
            <a:endParaRPr lang="en-GB"/>
          </a:p>
        </p:txBody>
      </p:sp>
      <p:sp>
        <p:nvSpPr>
          <p:cNvPr id="3" name="Rectangle: Rounded Corners 2">
            <a:extLst>
              <a:ext uri="{FF2B5EF4-FFF2-40B4-BE49-F238E27FC236}">
                <a16:creationId xmlns:a16="http://schemas.microsoft.com/office/drawing/2014/main" id="{9882CB98-7D2C-D645-124A-F2EB098E2210}"/>
              </a:ext>
            </a:extLst>
          </p:cNvPr>
          <p:cNvSpPr>
            <a:spLocks noGrp="1"/>
          </p:cNvSpPr>
          <p:nvPr/>
        </p:nvSpPr>
        <p:spPr>
          <a:xfrm>
            <a:off x="557213" y="3891531"/>
            <a:ext cx="3464719" cy="785813"/>
          </a:xfrm>
          <a:prstGeom prst="roundRect">
            <a:avLst>
              <a:gd name="adj" fmla="val 10909"/>
            </a:avLst>
          </a:prstGeom>
          <a:solidFill>
            <a:srgbClr val="ECECEC"/>
          </a:solidFill>
          <a:ln w="0">
            <a:noFill/>
          </a:ln>
        </p:spPr>
        <p:txBody>
          <a:bodyPr/>
          <a:lstStyle/>
          <a:p>
            <a:endParaRPr lang="en-GB"/>
          </a:p>
        </p:txBody>
      </p:sp>
      <p:sp>
        <p:nvSpPr>
          <p:cNvPr id="9" name="Rectangle 8">
            <a:extLst>
              <a:ext uri="{FF2B5EF4-FFF2-40B4-BE49-F238E27FC236}">
                <a16:creationId xmlns:a16="http://schemas.microsoft.com/office/drawing/2014/main" id="{839EF35E-5FC2-2A6D-7610-60A393A49CAC}"/>
              </a:ext>
            </a:extLst>
          </p:cNvPr>
          <p:cNvSpPr>
            <a:spLocks noGrp="1"/>
          </p:cNvSpPr>
          <p:nvPr/>
        </p:nvSpPr>
        <p:spPr>
          <a:xfrm>
            <a:off x="714375" y="4027262"/>
            <a:ext cx="964406" cy="178594"/>
          </a:xfrm>
          <a:prstGeom prst="rect">
            <a:avLst/>
          </a:prstGeom>
          <a:noFill/>
          <a:ln w="0">
            <a:noFill/>
          </a:ln>
        </p:spPr>
        <p:txBody>
          <a:bodyPr anchor="t">
            <a:normAutofit fontScale="75258" lnSpcReduction="20000"/>
          </a:bodyPr>
          <a:lstStyle/>
          <a:p>
            <a:pPr algn="l">
              <a:defRPr sz="844" b="1">
                <a:solidFill>
                  <a:srgbClr val="D50073"/>
                </a:solidFill>
                <a:latin typeface="FS Lucas Pro"/>
                <a:ea typeface="FS Lucas Pro"/>
                <a:cs typeface="FS Lucas Pro"/>
              </a:defRPr>
            </a:pPr>
            <a:r>
              <a:rPr sz="844" b="1">
                <a:solidFill>
                  <a:srgbClr val="D50073"/>
                </a:solidFill>
                <a:latin typeface="FS Lucas Pro"/>
                <a:ea typeface="FS Lucas Pro"/>
                <a:cs typeface="FS Lucas Pro"/>
              </a:rPr>
              <a:t>TEACHER TIP</a:t>
            </a:r>
          </a:p>
        </p:txBody>
      </p:sp>
      <p:sp>
        <p:nvSpPr>
          <p:cNvPr id="13" name="Rectangle 12">
            <a:extLst>
              <a:ext uri="{FF2B5EF4-FFF2-40B4-BE49-F238E27FC236}">
                <a16:creationId xmlns:a16="http://schemas.microsoft.com/office/drawing/2014/main" id="{3318E452-6B16-FF85-E22D-E29A214C49A8}"/>
              </a:ext>
            </a:extLst>
          </p:cNvPr>
          <p:cNvSpPr>
            <a:spLocks noGrp="1"/>
          </p:cNvSpPr>
          <p:nvPr/>
        </p:nvSpPr>
        <p:spPr>
          <a:xfrm>
            <a:off x="714375" y="4248718"/>
            <a:ext cx="3036094" cy="321469"/>
          </a:xfrm>
          <a:prstGeom prst="rect">
            <a:avLst/>
          </a:prstGeom>
          <a:noFill/>
          <a:ln w="0">
            <a:noFill/>
          </a:ln>
        </p:spPr>
        <p:txBody>
          <a:bodyPr wrap="square" anchor="t">
            <a:normAutofit fontScale="86442" lnSpcReduction="20000"/>
          </a:bodyPr>
          <a:lstStyle/>
          <a:p>
            <a:r>
              <a:rPr sz="1050">
                <a:latin typeface="+mn-lt"/>
              </a:rPr>
              <a:t>Keep fibres thin and evenly spread for more consistent bonding.</a:t>
            </a:r>
          </a:p>
        </p:txBody>
      </p:sp>
      <p:pic>
        <p:nvPicPr>
          <p:cNvPr id="22" name="Picture 21" descr="image.jpg"/>
          <p:cNvPicPr>
            <a:picLocks noChangeAspect="1"/>
          </p:cNvPicPr>
          <p:nvPr/>
        </p:nvPicPr>
        <p:blipFill>
          <a:blip r:embed="rId2"/>
          <a:stretch>
            <a:fillRect/>
          </a:stretch>
        </p:blipFill>
        <p:spPr>
          <a:xfrm>
            <a:off x="4438761" y="2191533"/>
            <a:ext cx="4399460" cy="2474696"/>
          </a:xfrm>
          <a:prstGeom prst="rect">
            <a:avLst/>
          </a:prstGeom>
        </p:spPr>
      </p:pic>
    </p:spTree>
    <p:extLst>
      <p:ext uri="{BB962C8B-B14F-4D97-AF65-F5344CB8AC3E}">
        <p14:creationId xmlns:p14="http://schemas.microsoft.com/office/powerpoint/2010/main" val="2029204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FA08C-AB52-81A6-3983-3D54CF5C17C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EE428ED-877A-2530-56F7-64CD4684B39D}"/>
              </a:ext>
            </a:extLst>
          </p:cNvPr>
          <p:cNvSpPr>
            <a:spLocks noGrp="1"/>
          </p:cNvSpPr>
          <p:nvPr>
            <p:ph type="title"/>
          </p:nvPr>
        </p:nvSpPr>
        <p:spPr/>
        <p:txBody>
          <a:bodyPr wrap="square"/>
          <a:lstStyle/>
          <a:p>
            <a:r>
              <a:rPr sz="2500"/>
              <a:t>Attach bonding web</a:t>
            </a:r>
          </a:p>
        </p:txBody>
      </p:sp>
      <p:sp>
        <p:nvSpPr>
          <p:cNvPr id="7" name="Slide Number Placeholder 6">
            <a:extLst>
              <a:ext uri="{FF2B5EF4-FFF2-40B4-BE49-F238E27FC236}">
                <a16:creationId xmlns:a16="http://schemas.microsoft.com/office/drawing/2014/main" id="{9E0E668C-8384-630E-C2C4-16ADC68EB255}"/>
              </a:ext>
            </a:extLst>
          </p:cNvPr>
          <p:cNvSpPr>
            <a:spLocks noGrp="1"/>
          </p:cNvSpPr>
          <p:nvPr>
            <p:ph type="sldNum" sz="quarter" idx="12"/>
          </p:nvPr>
        </p:nvSpPr>
        <p:spPr>
          <a:xfrm>
            <a:off x="300624" y="4739163"/>
            <a:ext cx="2057400" cy="274637"/>
          </a:xfrm>
        </p:spPr>
        <p:txBody>
          <a:bodyPr wrap="square"/>
          <a:lstStyle/>
          <a:p>
            <a:r>
              <a:rPr sz="1000"/>
              <a:t>9</a:t>
            </a:r>
          </a:p>
        </p:txBody>
      </p:sp>
      <p:sp>
        <p:nvSpPr>
          <p:cNvPr id="4" name="Rectangle 3">
            <a:extLst>
              <a:ext uri="{FF2B5EF4-FFF2-40B4-BE49-F238E27FC236}">
                <a16:creationId xmlns:a16="http://schemas.microsoft.com/office/drawing/2014/main" id="{E4BE1DB2-727E-428B-31FD-6DBD5B0EFB42}"/>
              </a:ext>
            </a:extLst>
          </p:cNvPr>
          <p:cNvSpPr>
            <a:spLocks noGrp="1"/>
          </p:cNvSpPr>
          <p:nvPr/>
        </p:nvSpPr>
        <p:spPr>
          <a:xfrm>
            <a:off x="637040" y="1234440"/>
            <a:ext cx="3464719" cy="2514600"/>
          </a:xfrm>
          <a:prstGeom prst="rect">
            <a:avLst/>
          </a:prstGeom>
          <a:noFill/>
          <a:ln w="0">
            <a:noFill/>
          </a:ln>
        </p:spPr>
        <p:txBody>
          <a:bodyPr wrap="square" anchor="t">
            <a:normAutofit/>
          </a:bodyPr>
          <a:lstStyle/>
          <a:p>
            <a:r>
              <a:rPr sz="1350" dirty="0">
                <a:latin typeface="+mn-lt"/>
              </a:rPr>
              <a:t>Cut bonding web to fit the Angelina fabric and position the fabric on top. Cover with greaseproof paper and gently pass a hot iron across the surface a couple of times. Allow it to cool before peeling away the backing paper. The Angelina fabric now has an adhesive reverse ready for cutting and attaching. You can also experiment with threads, sequins or small fabric scraps.</a:t>
            </a:r>
          </a:p>
        </p:txBody>
      </p:sp>
      <p:sp>
        <p:nvSpPr>
          <p:cNvPr id="21" name="Rectangle 20">
            <a:extLst>
              <a:ext uri="{FF2B5EF4-FFF2-40B4-BE49-F238E27FC236}">
                <a16:creationId xmlns:a16="http://schemas.microsoft.com/office/drawing/2014/main" id="{350325C2-AFBE-8AB1-A194-26866FAD2117}"/>
              </a:ext>
            </a:extLst>
          </p:cNvPr>
          <p:cNvSpPr>
            <a:spLocks noGrp="1"/>
          </p:cNvSpPr>
          <p:nvPr/>
        </p:nvSpPr>
        <p:spPr>
          <a:xfrm>
            <a:off x="650667" y="300594"/>
            <a:ext cx="1357313" cy="242888"/>
          </a:xfrm>
          <a:prstGeom prst="rect">
            <a:avLst/>
          </a:prstGeom>
          <a:noFill/>
          <a:ln w="0">
            <a:noFill/>
          </a:ln>
        </p:spPr>
        <p:txBody>
          <a:bodyPr wrap="square" anchor="t">
            <a:normAutofit fontScale="88334" lnSpcReduction="10000"/>
          </a:bodyPr>
          <a:lstStyle/>
          <a:p>
            <a:r>
              <a:rPr sz="1100"/>
              <a:t>STEP 6</a:t>
            </a:r>
          </a:p>
        </p:txBody>
      </p:sp>
      <p:sp>
        <p:nvSpPr>
          <p:cNvPr id="3" name="Rectangle 2">
            <a:extLst>
              <a:ext uri="{FF2B5EF4-FFF2-40B4-BE49-F238E27FC236}">
                <a16:creationId xmlns:a16="http://schemas.microsoft.com/office/drawing/2014/main" id="{86D131BB-F90A-6391-5EAD-67FFE9A1EC65}"/>
              </a:ext>
            </a:extLst>
          </p:cNvPr>
          <p:cNvSpPr>
            <a:spLocks noGrp="1"/>
          </p:cNvSpPr>
          <p:nvPr/>
        </p:nvSpPr>
        <p:spPr>
          <a:xfrm>
            <a:off x="0" y="0"/>
            <a:ext cx="300038" cy="5143500"/>
          </a:xfrm>
          <a:prstGeom prst="rect">
            <a:avLst/>
          </a:prstGeom>
          <a:solidFill>
            <a:srgbClr val="00A99D"/>
          </a:solidFill>
          <a:ln w="0">
            <a:noFill/>
          </a:ln>
        </p:spPr>
        <p:txBody>
          <a:bodyPr/>
          <a:lstStyle/>
          <a:p>
            <a:endParaRPr lang="en-GB"/>
          </a:p>
        </p:txBody>
      </p:sp>
      <p:sp>
        <p:nvSpPr>
          <p:cNvPr id="9" name="Rectangle: Rounded Corners 8">
            <a:extLst>
              <a:ext uri="{FF2B5EF4-FFF2-40B4-BE49-F238E27FC236}">
                <a16:creationId xmlns:a16="http://schemas.microsoft.com/office/drawing/2014/main" id="{69E86CFC-A9E2-D5E6-9755-3A38286F0ABB}"/>
              </a:ext>
            </a:extLst>
          </p:cNvPr>
          <p:cNvSpPr>
            <a:spLocks noGrp="1"/>
          </p:cNvSpPr>
          <p:nvPr/>
        </p:nvSpPr>
        <p:spPr>
          <a:xfrm>
            <a:off x="557213" y="3550444"/>
            <a:ext cx="3464719" cy="785813"/>
          </a:xfrm>
          <a:prstGeom prst="roundRect">
            <a:avLst>
              <a:gd name="adj" fmla="val 10909"/>
            </a:avLst>
          </a:prstGeom>
          <a:solidFill>
            <a:srgbClr val="ECECEC"/>
          </a:solidFill>
          <a:ln w="0">
            <a:noFill/>
          </a:ln>
        </p:spPr>
        <p:txBody>
          <a:bodyPr/>
          <a:lstStyle/>
          <a:p>
            <a:endParaRPr lang="en-GB"/>
          </a:p>
        </p:txBody>
      </p:sp>
      <p:sp>
        <p:nvSpPr>
          <p:cNvPr id="11" name="Rectangle 10">
            <a:extLst>
              <a:ext uri="{FF2B5EF4-FFF2-40B4-BE49-F238E27FC236}">
                <a16:creationId xmlns:a16="http://schemas.microsoft.com/office/drawing/2014/main" id="{81D0FC86-6A48-F3C0-66A4-89635B4F3B45}"/>
              </a:ext>
            </a:extLst>
          </p:cNvPr>
          <p:cNvSpPr>
            <a:spLocks noGrp="1"/>
          </p:cNvSpPr>
          <p:nvPr/>
        </p:nvSpPr>
        <p:spPr>
          <a:xfrm>
            <a:off x="714375" y="3686175"/>
            <a:ext cx="964406" cy="178594"/>
          </a:xfrm>
          <a:prstGeom prst="rect">
            <a:avLst/>
          </a:prstGeom>
          <a:noFill/>
          <a:ln w="0">
            <a:noFill/>
          </a:ln>
        </p:spPr>
        <p:txBody>
          <a:bodyPr anchor="t">
            <a:normAutofit fontScale="75258" lnSpcReduction="20000"/>
          </a:bodyPr>
          <a:lstStyle/>
          <a:p>
            <a:pPr algn="l">
              <a:defRPr sz="844" b="1">
                <a:solidFill>
                  <a:srgbClr val="00A99D"/>
                </a:solidFill>
                <a:latin typeface="FS Lucas Pro"/>
                <a:ea typeface="FS Lucas Pro"/>
                <a:cs typeface="FS Lucas Pro"/>
              </a:defRPr>
            </a:pPr>
            <a:r>
              <a:rPr sz="844" b="1">
                <a:solidFill>
                  <a:srgbClr val="00A99D"/>
                </a:solidFill>
                <a:latin typeface="FS Lucas Pro"/>
                <a:ea typeface="FS Lucas Pro"/>
                <a:cs typeface="FS Lucas Pro"/>
              </a:rPr>
              <a:t>TEACHER TIP</a:t>
            </a:r>
          </a:p>
        </p:txBody>
      </p:sp>
      <p:sp>
        <p:nvSpPr>
          <p:cNvPr id="13" name="Rectangle 12">
            <a:extLst>
              <a:ext uri="{FF2B5EF4-FFF2-40B4-BE49-F238E27FC236}">
                <a16:creationId xmlns:a16="http://schemas.microsoft.com/office/drawing/2014/main" id="{327FC99D-D3E3-14DA-134D-40A241698872}"/>
              </a:ext>
            </a:extLst>
          </p:cNvPr>
          <p:cNvSpPr>
            <a:spLocks noGrp="1"/>
          </p:cNvSpPr>
          <p:nvPr/>
        </p:nvSpPr>
        <p:spPr>
          <a:xfrm>
            <a:off x="714375" y="3907631"/>
            <a:ext cx="3036094" cy="321469"/>
          </a:xfrm>
          <a:prstGeom prst="rect">
            <a:avLst/>
          </a:prstGeom>
          <a:noFill/>
          <a:ln w="0">
            <a:noFill/>
          </a:ln>
        </p:spPr>
        <p:txBody>
          <a:bodyPr wrap="square" anchor="t">
            <a:normAutofit fontScale="86442"/>
          </a:bodyPr>
          <a:lstStyle/>
          <a:p>
            <a:r>
              <a:rPr sz="1050">
                <a:latin typeface="+mn-lt"/>
              </a:rPr>
              <a:t>Let the material cool before removing the backing paper.</a:t>
            </a:r>
          </a:p>
        </p:txBody>
      </p:sp>
      <p:pic>
        <p:nvPicPr>
          <p:cNvPr id="22" name="Picture 21" descr="image.jpg"/>
          <p:cNvPicPr>
            <a:picLocks noChangeAspect="1"/>
          </p:cNvPicPr>
          <p:nvPr/>
        </p:nvPicPr>
        <p:blipFill>
          <a:blip r:embed="rId2"/>
          <a:stretch>
            <a:fillRect/>
          </a:stretch>
        </p:blipFill>
        <p:spPr>
          <a:xfrm>
            <a:off x="4438761" y="1835243"/>
            <a:ext cx="4446248" cy="2501014"/>
          </a:xfrm>
          <a:prstGeom prst="rect">
            <a:avLst/>
          </a:prstGeom>
        </p:spPr>
      </p:pic>
    </p:spTree>
    <p:extLst>
      <p:ext uri="{BB962C8B-B14F-4D97-AF65-F5344CB8AC3E}">
        <p14:creationId xmlns:p14="http://schemas.microsoft.com/office/powerpoint/2010/main" val="2561917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CA26E-29ED-A4FE-2E86-13C796E287C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E6A6400-6D19-4DA4-7178-A759AB5396C4}"/>
              </a:ext>
            </a:extLst>
          </p:cNvPr>
          <p:cNvSpPr>
            <a:spLocks noGrp="1"/>
          </p:cNvSpPr>
          <p:nvPr>
            <p:ph type="title"/>
          </p:nvPr>
        </p:nvSpPr>
        <p:spPr/>
        <p:txBody>
          <a:bodyPr wrap="square"/>
          <a:lstStyle/>
          <a:p>
            <a:r>
              <a:rPr sz="2500"/>
              <a:t>Cut out appliqué shapes</a:t>
            </a:r>
          </a:p>
        </p:txBody>
      </p:sp>
      <p:sp>
        <p:nvSpPr>
          <p:cNvPr id="7" name="Slide Number Placeholder 6">
            <a:extLst>
              <a:ext uri="{FF2B5EF4-FFF2-40B4-BE49-F238E27FC236}">
                <a16:creationId xmlns:a16="http://schemas.microsoft.com/office/drawing/2014/main" id="{AF9EEC7E-1735-ADD4-92B3-ADC202615E7A}"/>
              </a:ext>
            </a:extLst>
          </p:cNvPr>
          <p:cNvSpPr>
            <a:spLocks noGrp="1"/>
          </p:cNvSpPr>
          <p:nvPr>
            <p:ph type="sldNum" sz="quarter" idx="12"/>
          </p:nvPr>
        </p:nvSpPr>
        <p:spPr>
          <a:xfrm>
            <a:off x="300624" y="4739163"/>
            <a:ext cx="2057400" cy="274637"/>
          </a:xfrm>
        </p:spPr>
        <p:txBody>
          <a:bodyPr wrap="square"/>
          <a:lstStyle/>
          <a:p>
            <a:r>
              <a:rPr sz="1000"/>
              <a:t>10</a:t>
            </a:r>
          </a:p>
        </p:txBody>
      </p:sp>
      <p:sp>
        <p:nvSpPr>
          <p:cNvPr id="4" name="Rectangle 3">
            <a:extLst>
              <a:ext uri="{FF2B5EF4-FFF2-40B4-BE49-F238E27FC236}">
                <a16:creationId xmlns:a16="http://schemas.microsoft.com/office/drawing/2014/main" id="{106AEB0E-2919-DC42-8A3D-4F43940CA073}"/>
              </a:ext>
            </a:extLst>
          </p:cNvPr>
          <p:cNvSpPr>
            <a:spLocks noGrp="1"/>
          </p:cNvSpPr>
          <p:nvPr/>
        </p:nvSpPr>
        <p:spPr>
          <a:xfrm>
            <a:off x="637040" y="1234440"/>
            <a:ext cx="3801721" cy="2514600"/>
          </a:xfrm>
          <a:prstGeom prst="rect">
            <a:avLst/>
          </a:prstGeom>
          <a:noFill/>
          <a:ln w="0">
            <a:noFill/>
          </a:ln>
        </p:spPr>
        <p:txBody>
          <a:bodyPr wrap="square" anchor="t">
            <a:normAutofit/>
          </a:bodyPr>
          <a:lstStyle/>
          <a:p>
            <a:r>
              <a:rPr sz="1350" dirty="0">
                <a:latin typeface="+mn-lt"/>
              </a:rPr>
              <a:t>On the adhesive side of your bonded Angelina fabric, lightly draw leaf and stem shapes that complement your printed background. Cut carefully with sharp scissors. Make a larger connected stem with leaves or smaller individual shapes. Keep offcuts for filling gaps and adding details later. Try varying </a:t>
            </a:r>
            <a:r>
              <a:rPr sz="1350" dirty="0" err="1">
                <a:latin typeface="+mn-lt"/>
              </a:rPr>
              <a:t>fibre</a:t>
            </a:r>
            <a:r>
              <a:rPr sz="1350" dirty="0">
                <a:latin typeface="+mn-lt"/>
              </a:rPr>
              <a:t> </a:t>
            </a:r>
            <a:r>
              <a:rPr sz="1350" dirty="0" err="1">
                <a:latin typeface="+mn-lt"/>
              </a:rPr>
              <a:t>colours</a:t>
            </a:r>
            <a:r>
              <a:rPr sz="1350" dirty="0">
                <a:latin typeface="+mn-lt"/>
              </a:rPr>
              <a:t>, textures and thread combinations.</a:t>
            </a:r>
          </a:p>
        </p:txBody>
      </p:sp>
      <p:sp>
        <p:nvSpPr>
          <p:cNvPr id="21" name="Rectangle 20">
            <a:extLst>
              <a:ext uri="{FF2B5EF4-FFF2-40B4-BE49-F238E27FC236}">
                <a16:creationId xmlns:a16="http://schemas.microsoft.com/office/drawing/2014/main" id="{B6C353D9-A559-D955-AF30-1F6FF5C7CA15}"/>
              </a:ext>
            </a:extLst>
          </p:cNvPr>
          <p:cNvSpPr>
            <a:spLocks noGrp="1"/>
          </p:cNvSpPr>
          <p:nvPr/>
        </p:nvSpPr>
        <p:spPr>
          <a:xfrm>
            <a:off x="650667" y="300594"/>
            <a:ext cx="1357313" cy="242888"/>
          </a:xfrm>
          <a:prstGeom prst="rect">
            <a:avLst/>
          </a:prstGeom>
          <a:noFill/>
          <a:ln w="0">
            <a:noFill/>
          </a:ln>
        </p:spPr>
        <p:txBody>
          <a:bodyPr wrap="square" anchor="t">
            <a:normAutofit fontScale="88334" lnSpcReduction="10000"/>
          </a:bodyPr>
          <a:lstStyle/>
          <a:p>
            <a:r>
              <a:rPr sz="1100"/>
              <a:t>STEP 7</a:t>
            </a:r>
          </a:p>
        </p:txBody>
      </p:sp>
      <p:sp>
        <p:nvSpPr>
          <p:cNvPr id="3" name="Rectangle 2">
            <a:extLst>
              <a:ext uri="{FF2B5EF4-FFF2-40B4-BE49-F238E27FC236}">
                <a16:creationId xmlns:a16="http://schemas.microsoft.com/office/drawing/2014/main" id="{543CC98A-EEE5-5302-F0A1-948EF2CF0426}"/>
              </a:ext>
            </a:extLst>
          </p:cNvPr>
          <p:cNvSpPr>
            <a:spLocks noGrp="1"/>
          </p:cNvSpPr>
          <p:nvPr/>
        </p:nvSpPr>
        <p:spPr>
          <a:xfrm>
            <a:off x="0" y="0"/>
            <a:ext cx="300038" cy="5143500"/>
          </a:xfrm>
          <a:prstGeom prst="rect">
            <a:avLst/>
          </a:prstGeom>
          <a:solidFill>
            <a:srgbClr val="9ABC16"/>
          </a:solidFill>
          <a:ln w="0">
            <a:noFill/>
          </a:ln>
        </p:spPr>
        <p:txBody>
          <a:bodyPr/>
          <a:lstStyle/>
          <a:p>
            <a:endParaRPr lang="en-GB"/>
          </a:p>
        </p:txBody>
      </p:sp>
      <p:sp>
        <p:nvSpPr>
          <p:cNvPr id="8" name="Rectangle: Rounded Corners 7">
            <a:extLst>
              <a:ext uri="{FF2B5EF4-FFF2-40B4-BE49-F238E27FC236}">
                <a16:creationId xmlns:a16="http://schemas.microsoft.com/office/drawing/2014/main" id="{F10A02E0-B06A-3338-6314-45DC19F543EF}"/>
              </a:ext>
            </a:extLst>
          </p:cNvPr>
          <p:cNvSpPr>
            <a:spLocks noGrp="1"/>
          </p:cNvSpPr>
          <p:nvPr/>
        </p:nvSpPr>
        <p:spPr>
          <a:xfrm>
            <a:off x="557213" y="3775414"/>
            <a:ext cx="3464719" cy="785813"/>
          </a:xfrm>
          <a:prstGeom prst="roundRect">
            <a:avLst>
              <a:gd name="adj" fmla="val 10909"/>
            </a:avLst>
          </a:prstGeom>
          <a:solidFill>
            <a:srgbClr val="ECECEC"/>
          </a:solidFill>
          <a:ln w="0">
            <a:noFill/>
          </a:ln>
        </p:spPr>
        <p:txBody>
          <a:bodyPr/>
          <a:lstStyle/>
          <a:p>
            <a:endParaRPr lang="en-GB"/>
          </a:p>
        </p:txBody>
      </p:sp>
      <p:sp>
        <p:nvSpPr>
          <p:cNvPr id="11" name="Rectangle 10">
            <a:extLst>
              <a:ext uri="{FF2B5EF4-FFF2-40B4-BE49-F238E27FC236}">
                <a16:creationId xmlns:a16="http://schemas.microsoft.com/office/drawing/2014/main" id="{FF45B9AF-A049-1301-09F1-71D577371960}"/>
              </a:ext>
            </a:extLst>
          </p:cNvPr>
          <p:cNvSpPr>
            <a:spLocks noGrp="1"/>
          </p:cNvSpPr>
          <p:nvPr/>
        </p:nvSpPr>
        <p:spPr>
          <a:xfrm>
            <a:off x="714375" y="3911145"/>
            <a:ext cx="964406" cy="178594"/>
          </a:xfrm>
          <a:prstGeom prst="rect">
            <a:avLst/>
          </a:prstGeom>
          <a:noFill/>
          <a:ln w="0">
            <a:noFill/>
          </a:ln>
        </p:spPr>
        <p:txBody>
          <a:bodyPr anchor="t">
            <a:normAutofit fontScale="75258" lnSpcReduction="20000"/>
          </a:bodyPr>
          <a:lstStyle/>
          <a:p>
            <a:pPr algn="l">
              <a:defRPr sz="844" b="1">
                <a:solidFill>
                  <a:srgbClr val="9ABC16"/>
                </a:solidFill>
                <a:latin typeface="FS Lucas Pro"/>
                <a:ea typeface="FS Lucas Pro"/>
                <a:cs typeface="FS Lucas Pro"/>
              </a:defRPr>
            </a:pPr>
            <a:r>
              <a:rPr sz="844" b="1">
                <a:solidFill>
                  <a:srgbClr val="9ABC16"/>
                </a:solidFill>
                <a:latin typeface="FS Lucas Pro"/>
                <a:ea typeface="FS Lucas Pro"/>
                <a:cs typeface="FS Lucas Pro"/>
              </a:rPr>
              <a:t>TEACHER TIP</a:t>
            </a:r>
          </a:p>
        </p:txBody>
      </p:sp>
      <p:sp>
        <p:nvSpPr>
          <p:cNvPr id="14" name="Rectangle 13">
            <a:extLst>
              <a:ext uri="{FF2B5EF4-FFF2-40B4-BE49-F238E27FC236}">
                <a16:creationId xmlns:a16="http://schemas.microsoft.com/office/drawing/2014/main" id="{D5CA0274-0DE1-A8E2-9D63-BAB78B5F7745}"/>
              </a:ext>
            </a:extLst>
          </p:cNvPr>
          <p:cNvSpPr>
            <a:spLocks noGrp="1"/>
          </p:cNvSpPr>
          <p:nvPr/>
        </p:nvSpPr>
        <p:spPr>
          <a:xfrm>
            <a:off x="714375" y="4132601"/>
            <a:ext cx="3036094" cy="321469"/>
          </a:xfrm>
          <a:prstGeom prst="rect">
            <a:avLst/>
          </a:prstGeom>
          <a:noFill/>
          <a:ln w="0">
            <a:noFill/>
          </a:ln>
        </p:spPr>
        <p:txBody>
          <a:bodyPr wrap="square" anchor="t">
            <a:normAutofit fontScale="86442"/>
          </a:bodyPr>
          <a:lstStyle/>
          <a:p>
            <a:r>
              <a:rPr sz="1050">
                <a:latin typeface="+mn-lt"/>
              </a:rPr>
              <a:t>Save small offcuts: they make useful final embellishments.</a:t>
            </a:r>
          </a:p>
        </p:txBody>
      </p:sp>
      <p:pic>
        <p:nvPicPr>
          <p:cNvPr id="22" name="Picture 21" descr="image.jpg"/>
          <p:cNvPicPr>
            <a:picLocks noChangeAspect="1"/>
          </p:cNvPicPr>
          <p:nvPr/>
        </p:nvPicPr>
        <p:blipFill>
          <a:blip r:embed="rId2"/>
          <a:stretch>
            <a:fillRect/>
          </a:stretch>
        </p:blipFill>
        <p:spPr>
          <a:xfrm>
            <a:off x="4438761" y="2064759"/>
            <a:ext cx="4399458" cy="2474695"/>
          </a:xfrm>
          <a:prstGeom prst="rect">
            <a:avLst/>
          </a:prstGeom>
        </p:spPr>
      </p:pic>
    </p:spTree>
    <p:extLst>
      <p:ext uri="{BB962C8B-B14F-4D97-AF65-F5344CB8AC3E}">
        <p14:creationId xmlns:p14="http://schemas.microsoft.com/office/powerpoint/2010/main" val="1035621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944CE-CED3-68F9-5F2C-D383B587A67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5FD069F-C537-3C05-6C55-D255DB793599}"/>
              </a:ext>
            </a:extLst>
          </p:cNvPr>
          <p:cNvSpPr>
            <a:spLocks noGrp="1"/>
          </p:cNvSpPr>
          <p:nvPr>
            <p:ph type="title"/>
          </p:nvPr>
        </p:nvSpPr>
        <p:spPr/>
        <p:txBody>
          <a:bodyPr wrap="square"/>
          <a:lstStyle/>
          <a:p>
            <a:r>
              <a:rPr sz="2500"/>
              <a:t>Apply shapes to the fabric</a:t>
            </a:r>
          </a:p>
        </p:txBody>
      </p:sp>
      <p:sp>
        <p:nvSpPr>
          <p:cNvPr id="7" name="Slide Number Placeholder 6">
            <a:extLst>
              <a:ext uri="{FF2B5EF4-FFF2-40B4-BE49-F238E27FC236}">
                <a16:creationId xmlns:a16="http://schemas.microsoft.com/office/drawing/2014/main" id="{83BB55BF-491A-B37C-7301-8B2F087527B5}"/>
              </a:ext>
            </a:extLst>
          </p:cNvPr>
          <p:cNvSpPr>
            <a:spLocks noGrp="1"/>
          </p:cNvSpPr>
          <p:nvPr>
            <p:ph type="sldNum" sz="quarter" idx="12"/>
          </p:nvPr>
        </p:nvSpPr>
        <p:spPr>
          <a:xfrm>
            <a:off x="300624" y="4739163"/>
            <a:ext cx="2057400" cy="274637"/>
          </a:xfrm>
        </p:spPr>
        <p:txBody>
          <a:bodyPr wrap="square"/>
          <a:lstStyle/>
          <a:p>
            <a:r>
              <a:rPr sz="1000"/>
              <a:t>11</a:t>
            </a:r>
          </a:p>
        </p:txBody>
      </p:sp>
      <p:sp>
        <p:nvSpPr>
          <p:cNvPr id="4" name="Rectangle 3">
            <a:extLst>
              <a:ext uri="{FF2B5EF4-FFF2-40B4-BE49-F238E27FC236}">
                <a16:creationId xmlns:a16="http://schemas.microsoft.com/office/drawing/2014/main" id="{7222B105-6DEC-018C-0461-A727EA2CC06D}"/>
              </a:ext>
            </a:extLst>
          </p:cNvPr>
          <p:cNvSpPr>
            <a:spLocks noGrp="1"/>
          </p:cNvSpPr>
          <p:nvPr/>
        </p:nvSpPr>
        <p:spPr>
          <a:xfrm>
            <a:off x="637040" y="1234440"/>
            <a:ext cx="3801721" cy="2514600"/>
          </a:xfrm>
          <a:prstGeom prst="rect">
            <a:avLst/>
          </a:prstGeom>
          <a:noFill/>
          <a:ln w="0">
            <a:noFill/>
          </a:ln>
        </p:spPr>
        <p:txBody>
          <a:bodyPr wrap="square" anchor="t">
            <a:noAutofit/>
          </a:bodyPr>
          <a:lstStyle/>
          <a:p>
            <a:r>
              <a:rPr sz="1350" dirty="0">
                <a:latin typeface="+mn-lt"/>
              </a:rPr>
              <a:t>Arrange the cut-out Angelina shapes on the printed background, with the bonding web facing down. Adjust the composition before fixing anything. Cover with greaseproof paper and gently iron across the surface. Lift the paper carefully to check the shapes have bonded. If any sections are loose, cover them and apply a little more heat.</a:t>
            </a:r>
          </a:p>
        </p:txBody>
      </p:sp>
      <p:sp>
        <p:nvSpPr>
          <p:cNvPr id="21" name="Rectangle 20">
            <a:extLst>
              <a:ext uri="{FF2B5EF4-FFF2-40B4-BE49-F238E27FC236}">
                <a16:creationId xmlns:a16="http://schemas.microsoft.com/office/drawing/2014/main" id="{8BBD4023-CAC5-DC72-38CE-0288283A6E06}"/>
              </a:ext>
            </a:extLst>
          </p:cNvPr>
          <p:cNvSpPr>
            <a:spLocks noGrp="1"/>
          </p:cNvSpPr>
          <p:nvPr/>
        </p:nvSpPr>
        <p:spPr>
          <a:xfrm>
            <a:off x="650667" y="300594"/>
            <a:ext cx="1357313" cy="242888"/>
          </a:xfrm>
          <a:prstGeom prst="rect">
            <a:avLst/>
          </a:prstGeom>
          <a:noFill/>
          <a:ln w="0">
            <a:noFill/>
          </a:ln>
        </p:spPr>
        <p:txBody>
          <a:bodyPr wrap="square" anchor="t">
            <a:normAutofit fontScale="88334" lnSpcReduction="10000"/>
          </a:bodyPr>
          <a:lstStyle/>
          <a:p>
            <a:r>
              <a:rPr sz="1100"/>
              <a:t>STEP 8</a:t>
            </a:r>
          </a:p>
        </p:txBody>
      </p:sp>
      <p:sp>
        <p:nvSpPr>
          <p:cNvPr id="6" name="Rectangle 5">
            <a:extLst>
              <a:ext uri="{FF2B5EF4-FFF2-40B4-BE49-F238E27FC236}">
                <a16:creationId xmlns:a16="http://schemas.microsoft.com/office/drawing/2014/main" id="{DEFB3AD8-8634-6327-A365-5E144BE33596}"/>
              </a:ext>
            </a:extLst>
          </p:cNvPr>
          <p:cNvSpPr>
            <a:spLocks noGrp="1"/>
          </p:cNvSpPr>
          <p:nvPr/>
        </p:nvSpPr>
        <p:spPr>
          <a:xfrm>
            <a:off x="0" y="0"/>
            <a:ext cx="300038" cy="5143500"/>
          </a:xfrm>
          <a:prstGeom prst="rect">
            <a:avLst/>
          </a:prstGeom>
          <a:solidFill>
            <a:srgbClr val="D50073"/>
          </a:solidFill>
          <a:ln w="0">
            <a:noFill/>
          </a:ln>
        </p:spPr>
        <p:txBody>
          <a:bodyPr/>
          <a:lstStyle/>
          <a:p>
            <a:endParaRPr lang="en-GB"/>
          </a:p>
        </p:txBody>
      </p:sp>
      <p:sp>
        <p:nvSpPr>
          <p:cNvPr id="10" name="Rectangle: Rounded Corners 9">
            <a:extLst>
              <a:ext uri="{FF2B5EF4-FFF2-40B4-BE49-F238E27FC236}">
                <a16:creationId xmlns:a16="http://schemas.microsoft.com/office/drawing/2014/main" id="{39CDA631-B594-99ED-50AB-A1E3EB860375}"/>
              </a:ext>
            </a:extLst>
          </p:cNvPr>
          <p:cNvSpPr>
            <a:spLocks noGrp="1"/>
          </p:cNvSpPr>
          <p:nvPr/>
        </p:nvSpPr>
        <p:spPr>
          <a:xfrm>
            <a:off x="557213" y="3826213"/>
            <a:ext cx="3464719" cy="785813"/>
          </a:xfrm>
          <a:prstGeom prst="roundRect">
            <a:avLst>
              <a:gd name="adj" fmla="val 10909"/>
            </a:avLst>
          </a:prstGeom>
          <a:solidFill>
            <a:srgbClr val="ECECEC"/>
          </a:solidFill>
          <a:ln w="0">
            <a:noFill/>
          </a:ln>
        </p:spPr>
        <p:txBody>
          <a:bodyPr/>
          <a:lstStyle/>
          <a:p>
            <a:endParaRPr lang="en-GB"/>
          </a:p>
        </p:txBody>
      </p:sp>
      <p:sp>
        <p:nvSpPr>
          <p:cNvPr id="12" name="Rectangle 11">
            <a:extLst>
              <a:ext uri="{FF2B5EF4-FFF2-40B4-BE49-F238E27FC236}">
                <a16:creationId xmlns:a16="http://schemas.microsoft.com/office/drawing/2014/main" id="{806A799E-5945-AF02-12C9-A9B2E35622C5}"/>
              </a:ext>
            </a:extLst>
          </p:cNvPr>
          <p:cNvSpPr>
            <a:spLocks noGrp="1"/>
          </p:cNvSpPr>
          <p:nvPr/>
        </p:nvSpPr>
        <p:spPr>
          <a:xfrm>
            <a:off x="714375" y="3961944"/>
            <a:ext cx="964406" cy="178594"/>
          </a:xfrm>
          <a:prstGeom prst="rect">
            <a:avLst/>
          </a:prstGeom>
          <a:noFill/>
          <a:ln w="0">
            <a:noFill/>
          </a:ln>
        </p:spPr>
        <p:txBody>
          <a:bodyPr anchor="t">
            <a:normAutofit fontScale="75258" lnSpcReduction="20000"/>
          </a:bodyPr>
          <a:lstStyle/>
          <a:p>
            <a:pPr algn="l">
              <a:defRPr sz="844" b="1">
                <a:solidFill>
                  <a:srgbClr val="D50073"/>
                </a:solidFill>
                <a:latin typeface="FS Lucas Pro"/>
                <a:ea typeface="FS Lucas Pro"/>
                <a:cs typeface="FS Lucas Pro"/>
              </a:defRPr>
            </a:pPr>
            <a:r>
              <a:rPr sz="844" b="1" dirty="0">
                <a:solidFill>
                  <a:srgbClr val="D50073"/>
                </a:solidFill>
                <a:latin typeface="FS Lucas Pro"/>
                <a:ea typeface="FS Lucas Pro"/>
                <a:cs typeface="FS Lucas Pro"/>
              </a:rPr>
              <a:t>TEACHER TIP</a:t>
            </a:r>
          </a:p>
        </p:txBody>
      </p:sp>
      <p:sp>
        <p:nvSpPr>
          <p:cNvPr id="15" name="Rectangle 14">
            <a:extLst>
              <a:ext uri="{FF2B5EF4-FFF2-40B4-BE49-F238E27FC236}">
                <a16:creationId xmlns:a16="http://schemas.microsoft.com/office/drawing/2014/main" id="{47F863B6-6F96-F818-527B-338769218970}"/>
              </a:ext>
            </a:extLst>
          </p:cNvPr>
          <p:cNvSpPr>
            <a:spLocks noGrp="1"/>
          </p:cNvSpPr>
          <p:nvPr/>
        </p:nvSpPr>
        <p:spPr>
          <a:xfrm>
            <a:off x="714375" y="4183400"/>
            <a:ext cx="3036094" cy="321469"/>
          </a:xfrm>
          <a:prstGeom prst="rect">
            <a:avLst/>
          </a:prstGeom>
          <a:noFill/>
          <a:ln w="0">
            <a:noFill/>
          </a:ln>
        </p:spPr>
        <p:txBody>
          <a:bodyPr wrap="square" anchor="t">
            <a:normAutofit fontScale="86442" lnSpcReduction="20000"/>
          </a:bodyPr>
          <a:lstStyle/>
          <a:p>
            <a:r>
              <a:rPr sz="1050">
                <a:latin typeface="+mn-lt"/>
              </a:rPr>
              <a:t>Keep adhesive facing the base fabric and protect with paper.</a:t>
            </a:r>
          </a:p>
        </p:txBody>
      </p:sp>
      <p:pic>
        <p:nvPicPr>
          <p:cNvPr id="22" name="Picture 21" descr="image.jpg"/>
          <p:cNvPicPr>
            <a:picLocks noChangeAspect="1"/>
          </p:cNvPicPr>
          <p:nvPr/>
        </p:nvPicPr>
        <p:blipFill>
          <a:blip r:embed="rId2"/>
          <a:stretch>
            <a:fillRect/>
          </a:stretch>
        </p:blipFill>
        <p:spPr>
          <a:xfrm>
            <a:off x="4438761" y="2122820"/>
            <a:ext cx="4399460" cy="2474696"/>
          </a:xfrm>
          <a:prstGeom prst="rect">
            <a:avLst/>
          </a:prstGeom>
        </p:spPr>
      </p:pic>
    </p:spTree>
    <p:extLst>
      <p:ext uri="{BB962C8B-B14F-4D97-AF65-F5344CB8AC3E}">
        <p14:creationId xmlns:p14="http://schemas.microsoft.com/office/powerpoint/2010/main" val="3020933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5C3B2-8CF9-9BD5-BD60-7CD51877E62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5DB5D54-176B-1CC9-4C34-3BB2EB971622}"/>
              </a:ext>
            </a:extLst>
          </p:cNvPr>
          <p:cNvSpPr>
            <a:spLocks noGrp="1"/>
          </p:cNvSpPr>
          <p:nvPr>
            <p:ph type="title"/>
          </p:nvPr>
        </p:nvSpPr>
        <p:spPr/>
        <p:txBody>
          <a:bodyPr wrap="square"/>
          <a:lstStyle/>
          <a:p>
            <a:r>
              <a:rPr sz="2500"/>
              <a:t>Layer organza and build flowers</a:t>
            </a:r>
          </a:p>
        </p:txBody>
      </p:sp>
      <p:sp>
        <p:nvSpPr>
          <p:cNvPr id="7" name="Slide Number Placeholder 6">
            <a:extLst>
              <a:ext uri="{FF2B5EF4-FFF2-40B4-BE49-F238E27FC236}">
                <a16:creationId xmlns:a16="http://schemas.microsoft.com/office/drawing/2014/main" id="{DC8FACC0-B2EB-03CD-CABA-5F0F82827C7C}"/>
              </a:ext>
            </a:extLst>
          </p:cNvPr>
          <p:cNvSpPr>
            <a:spLocks noGrp="1"/>
          </p:cNvSpPr>
          <p:nvPr>
            <p:ph type="sldNum" sz="quarter" idx="12"/>
          </p:nvPr>
        </p:nvSpPr>
        <p:spPr>
          <a:xfrm>
            <a:off x="300624" y="4739163"/>
            <a:ext cx="2057400" cy="274637"/>
          </a:xfrm>
        </p:spPr>
        <p:txBody>
          <a:bodyPr wrap="square"/>
          <a:lstStyle/>
          <a:p>
            <a:r>
              <a:rPr sz="1000"/>
              <a:t>12</a:t>
            </a:r>
          </a:p>
        </p:txBody>
      </p:sp>
      <p:sp>
        <p:nvSpPr>
          <p:cNvPr id="4" name="Rectangle 3">
            <a:extLst>
              <a:ext uri="{FF2B5EF4-FFF2-40B4-BE49-F238E27FC236}">
                <a16:creationId xmlns:a16="http://schemas.microsoft.com/office/drawing/2014/main" id="{325C3B10-D122-4933-3701-0E86FE5D5978}"/>
              </a:ext>
            </a:extLst>
          </p:cNvPr>
          <p:cNvSpPr>
            <a:spLocks noGrp="1"/>
          </p:cNvSpPr>
          <p:nvPr/>
        </p:nvSpPr>
        <p:spPr>
          <a:xfrm>
            <a:off x="637040" y="1234440"/>
            <a:ext cx="3797074" cy="2514600"/>
          </a:xfrm>
          <a:prstGeom prst="rect">
            <a:avLst/>
          </a:prstGeom>
          <a:noFill/>
          <a:ln w="0">
            <a:noFill/>
          </a:ln>
        </p:spPr>
        <p:txBody>
          <a:bodyPr wrap="square" anchor="t">
            <a:noAutofit/>
          </a:bodyPr>
          <a:lstStyle/>
          <a:p>
            <a:r>
              <a:rPr sz="1350" dirty="0">
                <a:latin typeface="+mn-lt"/>
              </a:rPr>
              <a:t>Cut organza into small leaves or petals and arrange these with Angelina </a:t>
            </a:r>
            <a:r>
              <a:rPr sz="1350" dirty="0" err="1">
                <a:latin typeface="+mn-lt"/>
              </a:rPr>
              <a:t>fibres</a:t>
            </a:r>
            <a:r>
              <a:rPr sz="1350" dirty="0">
                <a:latin typeface="+mn-lt"/>
              </a:rPr>
              <a:t> and threads to build a flower. Place small pieces of bonding web beneath selected areas. Leave other sections unbonded so they can lift away from the surface. Build the design gradually, securing each layer with a protected iron. The loose organza edges create a delicate three-dimensional effect.</a:t>
            </a:r>
          </a:p>
        </p:txBody>
      </p:sp>
      <p:sp>
        <p:nvSpPr>
          <p:cNvPr id="21" name="Rectangle 20">
            <a:extLst>
              <a:ext uri="{FF2B5EF4-FFF2-40B4-BE49-F238E27FC236}">
                <a16:creationId xmlns:a16="http://schemas.microsoft.com/office/drawing/2014/main" id="{42AB74C6-31C3-2D15-9545-56602B837B6C}"/>
              </a:ext>
            </a:extLst>
          </p:cNvPr>
          <p:cNvSpPr>
            <a:spLocks noGrp="1"/>
          </p:cNvSpPr>
          <p:nvPr/>
        </p:nvSpPr>
        <p:spPr>
          <a:xfrm>
            <a:off x="650667" y="300594"/>
            <a:ext cx="1357313" cy="242888"/>
          </a:xfrm>
          <a:prstGeom prst="rect">
            <a:avLst/>
          </a:prstGeom>
          <a:noFill/>
          <a:ln w="0">
            <a:noFill/>
          </a:ln>
        </p:spPr>
        <p:txBody>
          <a:bodyPr wrap="square" anchor="t">
            <a:normAutofit fontScale="88334" lnSpcReduction="10000"/>
          </a:bodyPr>
          <a:lstStyle/>
          <a:p>
            <a:r>
              <a:rPr sz="1100"/>
              <a:t>STEP 9</a:t>
            </a:r>
          </a:p>
        </p:txBody>
      </p:sp>
      <p:sp>
        <p:nvSpPr>
          <p:cNvPr id="3" name="Rectangle 2">
            <a:extLst>
              <a:ext uri="{FF2B5EF4-FFF2-40B4-BE49-F238E27FC236}">
                <a16:creationId xmlns:a16="http://schemas.microsoft.com/office/drawing/2014/main" id="{2EC10BD7-2DBC-2D21-5DB7-BB4D5291B673}"/>
              </a:ext>
            </a:extLst>
          </p:cNvPr>
          <p:cNvSpPr>
            <a:spLocks noGrp="1"/>
          </p:cNvSpPr>
          <p:nvPr/>
        </p:nvSpPr>
        <p:spPr>
          <a:xfrm>
            <a:off x="0" y="0"/>
            <a:ext cx="300038" cy="5143500"/>
          </a:xfrm>
          <a:prstGeom prst="rect">
            <a:avLst/>
          </a:prstGeom>
          <a:solidFill>
            <a:srgbClr val="00A99D"/>
          </a:solidFill>
          <a:ln w="0">
            <a:noFill/>
          </a:ln>
        </p:spPr>
        <p:txBody>
          <a:bodyPr/>
          <a:lstStyle/>
          <a:p>
            <a:endParaRPr lang="en-GB"/>
          </a:p>
        </p:txBody>
      </p:sp>
      <p:sp>
        <p:nvSpPr>
          <p:cNvPr id="8" name="Rectangle: Rounded Corners 7">
            <a:extLst>
              <a:ext uri="{FF2B5EF4-FFF2-40B4-BE49-F238E27FC236}">
                <a16:creationId xmlns:a16="http://schemas.microsoft.com/office/drawing/2014/main" id="{090464AF-980B-0856-DCA8-298F228B31D2}"/>
              </a:ext>
            </a:extLst>
          </p:cNvPr>
          <p:cNvSpPr>
            <a:spLocks noGrp="1"/>
          </p:cNvSpPr>
          <p:nvPr/>
        </p:nvSpPr>
        <p:spPr>
          <a:xfrm>
            <a:off x="557213" y="3775414"/>
            <a:ext cx="3464719" cy="785813"/>
          </a:xfrm>
          <a:prstGeom prst="roundRect">
            <a:avLst>
              <a:gd name="adj" fmla="val 10909"/>
            </a:avLst>
          </a:prstGeom>
          <a:solidFill>
            <a:srgbClr val="ECECEC"/>
          </a:solidFill>
          <a:ln w="0">
            <a:noFill/>
          </a:ln>
        </p:spPr>
        <p:txBody>
          <a:bodyPr/>
          <a:lstStyle/>
          <a:p>
            <a:endParaRPr lang="en-GB"/>
          </a:p>
        </p:txBody>
      </p:sp>
      <p:sp>
        <p:nvSpPr>
          <p:cNvPr id="12" name="Rectangle 11">
            <a:extLst>
              <a:ext uri="{FF2B5EF4-FFF2-40B4-BE49-F238E27FC236}">
                <a16:creationId xmlns:a16="http://schemas.microsoft.com/office/drawing/2014/main" id="{1C26BABA-0118-AB7D-D966-F77918A8AFE6}"/>
              </a:ext>
            </a:extLst>
          </p:cNvPr>
          <p:cNvSpPr>
            <a:spLocks noGrp="1"/>
          </p:cNvSpPr>
          <p:nvPr/>
        </p:nvSpPr>
        <p:spPr>
          <a:xfrm>
            <a:off x="714375" y="3911145"/>
            <a:ext cx="964406" cy="178594"/>
          </a:xfrm>
          <a:prstGeom prst="rect">
            <a:avLst/>
          </a:prstGeom>
          <a:noFill/>
          <a:ln w="0">
            <a:noFill/>
          </a:ln>
        </p:spPr>
        <p:txBody>
          <a:bodyPr anchor="t">
            <a:normAutofit fontScale="75258" lnSpcReduction="20000"/>
          </a:bodyPr>
          <a:lstStyle/>
          <a:p>
            <a:pPr algn="l">
              <a:defRPr sz="844" b="1">
                <a:solidFill>
                  <a:srgbClr val="00A99D"/>
                </a:solidFill>
                <a:latin typeface="FS Lucas Pro"/>
                <a:ea typeface="FS Lucas Pro"/>
                <a:cs typeface="FS Lucas Pro"/>
              </a:defRPr>
            </a:pPr>
            <a:r>
              <a:rPr sz="844" b="1" dirty="0">
                <a:solidFill>
                  <a:srgbClr val="00A99D"/>
                </a:solidFill>
                <a:latin typeface="FS Lucas Pro"/>
                <a:ea typeface="FS Lucas Pro"/>
                <a:cs typeface="FS Lucas Pro"/>
              </a:rPr>
              <a:t>TEACHER TIP</a:t>
            </a:r>
          </a:p>
        </p:txBody>
      </p:sp>
      <p:sp>
        <p:nvSpPr>
          <p:cNvPr id="16" name="Rectangle 15">
            <a:extLst>
              <a:ext uri="{FF2B5EF4-FFF2-40B4-BE49-F238E27FC236}">
                <a16:creationId xmlns:a16="http://schemas.microsoft.com/office/drawing/2014/main" id="{650308C4-30B3-EE4E-58D9-434C58A0BAC0}"/>
              </a:ext>
            </a:extLst>
          </p:cNvPr>
          <p:cNvSpPr>
            <a:spLocks noGrp="1"/>
          </p:cNvSpPr>
          <p:nvPr/>
        </p:nvSpPr>
        <p:spPr>
          <a:xfrm>
            <a:off x="714375" y="4132601"/>
            <a:ext cx="3036094" cy="321469"/>
          </a:xfrm>
          <a:prstGeom prst="rect">
            <a:avLst/>
          </a:prstGeom>
          <a:noFill/>
          <a:ln w="0">
            <a:noFill/>
          </a:ln>
        </p:spPr>
        <p:txBody>
          <a:bodyPr wrap="square" anchor="t">
            <a:normAutofit fontScale="86442" lnSpcReduction="20000"/>
          </a:bodyPr>
          <a:lstStyle/>
          <a:p>
            <a:r>
              <a:rPr sz="1050">
                <a:latin typeface="+mn-lt"/>
              </a:rPr>
              <a:t>Bond only part of each organza shape to create raised texture.</a:t>
            </a:r>
          </a:p>
        </p:txBody>
      </p:sp>
      <p:pic>
        <p:nvPicPr>
          <p:cNvPr id="22" name="Picture 21" descr="image.jpg"/>
          <p:cNvPicPr>
            <a:picLocks noChangeAspect="1"/>
          </p:cNvPicPr>
          <p:nvPr/>
        </p:nvPicPr>
        <p:blipFill>
          <a:blip r:embed="rId2"/>
          <a:stretch>
            <a:fillRect/>
          </a:stretch>
        </p:blipFill>
        <p:spPr>
          <a:xfrm>
            <a:off x="4518589" y="2097314"/>
            <a:ext cx="4380290" cy="2463913"/>
          </a:xfrm>
          <a:prstGeom prst="rect">
            <a:avLst/>
          </a:prstGeom>
        </p:spPr>
      </p:pic>
    </p:spTree>
    <p:extLst>
      <p:ext uri="{BB962C8B-B14F-4D97-AF65-F5344CB8AC3E}">
        <p14:creationId xmlns:p14="http://schemas.microsoft.com/office/powerpoint/2010/main" val="3318523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E77CB-9829-9FAD-BD94-0354ACC5647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DB50D96-8B46-FA8E-0D0D-005B2DD5B8FC}"/>
              </a:ext>
            </a:extLst>
          </p:cNvPr>
          <p:cNvSpPr>
            <a:spLocks noGrp="1"/>
          </p:cNvSpPr>
          <p:nvPr>
            <p:ph type="title"/>
          </p:nvPr>
        </p:nvSpPr>
        <p:spPr/>
        <p:txBody>
          <a:bodyPr wrap="square"/>
          <a:lstStyle/>
          <a:p>
            <a:r>
              <a:rPr sz="2500"/>
              <a:t>Add the finishing touches</a:t>
            </a:r>
          </a:p>
        </p:txBody>
      </p:sp>
      <p:sp>
        <p:nvSpPr>
          <p:cNvPr id="7" name="Slide Number Placeholder 6">
            <a:extLst>
              <a:ext uri="{FF2B5EF4-FFF2-40B4-BE49-F238E27FC236}">
                <a16:creationId xmlns:a16="http://schemas.microsoft.com/office/drawing/2014/main" id="{6341CD7D-210D-445F-2D4F-B7AA0CB97803}"/>
              </a:ext>
            </a:extLst>
          </p:cNvPr>
          <p:cNvSpPr>
            <a:spLocks noGrp="1"/>
          </p:cNvSpPr>
          <p:nvPr>
            <p:ph type="sldNum" sz="quarter" idx="12"/>
          </p:nvPr>
        </p:nvSpPr>
        <p:spPr>
          <a:xfrm>
            <a:off x="300624" y="4739163"/>
            <a:ext cx="2057400" cy="274637"/>
          </a:xfrm>
        </p:spPr>
        <p:txBody>
          <a:bodyPr wrap="square"/>
          <a:lstStyle/>
          <a:p>
            <a:r>
              <a:rPr sz="1000"/>
              <a:t>13</a:t>
            </a:r>
          </a:p>
        </p:txBody>
      </p:sp>
      <p:sp>
        <p:nvSpPr>
          <p:cNvPr id="4" name="Rectangle 3">
            <a:extLst>
              <a:ext uri="{FF2B5EF4-FFF2-40B4-BE49-F238E27FC236}">
                <a16:creationId xmlns:a16="http://schemas.microsoft.com/office/drawing/2014/main" id="{9B608110-D48F-AB46-3673-7CA118AF259E}"/>
              </a:ext>
            </a:extLst>
          </p:cNvPr>
          <p:cNvSpPr>
            <a:spLocks noGrp="1"/>
          </p:cNvSpPr>
          <p:nvPr/>
        </p:nvSpPr>
        <p:spPr>
          <a:xfrm>
            <a:off x="637040" y="1234440"/>
            <a:ext cx="3739017" cy="2514600"/>
          </a:xfrm>
          <a:prstGeom prst="rect">
            <a:avLst/>
          </a:prstGeom>
          <a:noFill/>
          <a:ln w="0">
            <a:noFill/>
          </a:ln>
        </p:spPr>
        <p:txBody>
          <a:bodyPr wrap="square" anchor="t">
            <a:noAutofit/>
          </a:bodyPr>
          <a:lstStyle/>
          <a:p>
            <a:r>
              <a:rPr sz="1350" dirty="0">
                <a:latin typeface="+mn-lt"/>
              </a:rPr>
              <a:t>Wrap </a:t>
            </a:r>
            <a:r>
              <a:rPr sz="1350" dirty="0" err="1">
                <a:latin typeface="+mn-lt"/>
              </a:rPr>
              <a:t>coloured</a:t>
            </a:r>
            <a:r>
              <a:rPr sz="1350" dirty="0">
                <a:latin typeface="+mn-lt"/>
              </a:rPr>
              <a:t> thread around a pencil several times, leaving a loose end, then slide it off to form a coil. Place small pieces of bonding web beneath the thread circles and arrange them on the artwork. Gently iron the bonded sections to secure the circles while leaving thread ends loose. Try </a:t>
            </a:r>
            <a:r>
              <a:rPr sz="1350" dirty="0" err="1">
                <a:latin typeface="+mn-lt"/>
              </a:rPr>
              <a:t>colours</a:t>
            </a:r>
            <a:r>
              <a:rPr sz="1350" dirty="0">
                <a:latin typeface="+mn-lt"/>
              </a:rPr>
              <a:t> that complement your background and appliqué for movement and texture.</a:t>
            </a:r>
          </a:p>
        </p:txBody>
      </p:sp>
      <p:sp>
        <p:nvSpPr>
          <p:cNvPr id="21" name="Rectangle 20">
            <a:extLst>
              <a:ext uri="{FF2B5EF4-FFF2-40B4-BE49-F238E27FC236}">
                <a16:creationId xmlns:a16="http://schemas.microsoft.com/office/drawing/2014/main" id="{6B6E88E2-F338-8B64-D46F-CDCBD1C397C7}"/>
              </a:ext>
            </a:extLst>
          </p:cNvPr>
          <p:cNvSpPr>
            <a:spLocks noGrp="1"/>
          </p:cNvSpPr>
          <p:nvPr/>
        </p:nvSpPr>
        <p:spPr>
          <a:xfrm>
            <a:off x="650667" y="300594"/>
            <a:ext cx="1357313" cy="242888"/>
          </a:xfrm>
          <a:prstGeom prst="rect">
            <a:avLst/>
          </a:prstGeom>
          <a:noFill/>
          <a:ln w="0">
            <a:noFill/>
          </a:ln>
        </p:spPr>
        <p:txBody>
          <a:bodyPr wrap="square" anchor="t">
            <a:normAutofit fontScale="88334" lnSpcReduction="10000"/>
          </a:bodyPr>
          <a:lstStyle/>
          <a:p>
            <a:r>
              <a:rPr sz="1100"/>
              <a:t>STEP 10</a:t>
            </a:r>
          </a:p>
        </p:txBody>
      </p:sp>
      <p:sp>
        <p:nvSpPr>
          <p:cNvPr id="3" name="Rectangle 2">
            <a:extLst>
              <a:ext uri="{FF2B5EF4-FFF2-40B4-BE49-F238E27FC236}">
                <a16:creationId xmlns:a16="http://schemas.microsoft.com/office/drawing/2014/main" id="{CAD4B9CF-7737-E1B2-EAA3-EE46FE6BE37C}"/>
              </a:ext>
            </a:extLst>
          </p:cNvPr>
          <p:cNvSpPr>
            <a:spLocks noGrp="1"/>
          </p:cNvSpPr>
          <p:nvPr/>
        </p:nvSpPr>
        <p:spPr>
          <a:xfrm>
            <a:off x="0" y="0"/>
            <a:ext cx="300038" cy="5143500"/>
          </a:xfrm>
          <a:prstGeom prst="rect">
            <a:avLst/>
          </a:prstGeom>
          <a:solidFill>
            <a:srgbClr val="9ABC16"/>
          </a:solidFill>
          <a:ln w="0">
            <a:noFill/>
          </a:ln>
        </p:spPr>
        <p:txBody>
          <a:bodyPr/>
          <a:lstStyle/>
          <a:p>
            <a:endParaRPr lang="en-GB"/>
          </a:p>
        </p:txBody>
      </p:sp>
      <p:sp>
        <p:nvSpPr>
          <p:cNvPr id="9" name="Rectangle: Rounded Corners 8">
            <a:extLst>
              <a:ext uri="{FF2B5EF4-FFF2-40B4-BE49-F238E27FC236}">
                <a16:creationId xmlns:a16="http://schemas.microsoft.com/office/drawing/2014/main" id="{A7C10007-8D74-0B3A-A872-A5FA50DB0DF4}"/>
              </a:ext>
            </a:extLst>
          </p:cNvPr>
          <p:cNvSpPr>
            <a:spLocks noGrp="1"/>
          </p:cNvSpPr>
          <p:nvPr/>
        </p:nvSpPr>
        <p:spPr>
          <a:xfrm>
            <a:off x="557213" y="3877014"/>
            <a:ext cx="3464719" cy="785813"/>
          </a:xfrm>
          <a:prstGeom prst="roundRect">
            <a:avLst>
              <a:gd name="adj" fmla="val 10909"/>
            </a:avLst>
          </a:prstGeom>
          <a:solidFill>
            <a:srgbClr val="ECECEC"/>
          </a:solidFill>
          <a:ln w="0">
            <a:noFill/>
          </a:ln>
        </p:spPr>
        <p:txBody>
          <a:bodyPr/>
          <a:lstStyle/>
          <a:p>
            <a:endParaRPr lang="en-GB"/>
          </a:p>
        </p:txBody>
      </p:sp>
      <p:sp>
        <p:nvSpPr>
          <p:cNvPr id="12" name="Rectangle 11">
            <a:extLst>
              <a:ext uri="{FF2B5EF4-FFF2-40B4-BE49-F238E27FC236}">
                <a16:creationId xmlns:a16="http://schemas.microsoft.com/office/drawing/2014/main" id="{094C4797-3E85-4014-8BAA-7A1279C7C30B}"/>
              </a:ext>
            </a:extLst>
          </p:cNvPr>
          <p:cNvSpPr>
            <a:spLocks noGrp="1"/>
          </p:cNvSpPr>
          <p:nvPr/>
        </p:nvSpPr>
        <p:spPr>
          <a:xfrm>
            <a:off x="714375" y="4012745"/>
            <a:ext cx="964406" cy="178594"/>
          </a:xfrm>
          <a:prstGeom prst="rect">
            <a:avLst/>
          </a:prstGeom>
          <a:noFill/>
          <a:ln w="0">
            <a:noFill/>
          </a:ln>
        </p:spPr>
        <p:txBody>
          <a:bodyPr anchor="t">
            <a:normAutofit fontScale="75258" lnSpcReduction="20000"/>
          </a:bodyPr>
          <a:lstStyle/>
          <a:p>
            <a:pPr algn="l">
              <a:defRPr sz="844" b="1">
                <a:solidFill>
                  <a:srgbClr val="9ABC16"/>
                </a:solidFill>
                <a:latin typeface="FS Lucas Pro"/>
                <a:ea typeface="FS Lucas Pro"/>
                <a:cs typeface="FS Lucas Pro"/>
              </a:defRPr>
            </a:pPr>
            <a:r>
              <a:rPr sz="844" b="1">
                <a:solidFill>
                  <a:srgbClr val="9ABC16"/>
                </a:solidFill>
                <a:latin typeface="FS Lucas Pro"/>
                <a:ea typeface="FS Lucas Pro"/>
                <a:cs typeface="FS Lucas Pro"/>
              </a:rPr>
              <a:t>TEACHER TIP</a:t>
            </a:r>
          </a:p>
        </p:txBody>
      </p:sp>
      <p:sp>
        <p:nvSpPr>
          <p:cNvPr id="15" name="Rectangle 14">
            <a:extLst>
              <a:ext uri="{FF2B5EF4-FFF2-40B4-BE49-F238E27FC236}">
                <a16:creationId xmlns:a16="http://schemas.microsoft.com/office/drawing/2014/main" id="{8562902B-D0E3-A1CB-7C89-223CBF28C8DE}"/>
              </a:ext>
            </a:extLst>
          </p:cNvPr>
          <p:cNvSpPr>
            <a:spLocks noGrp="1"/>
          </p:cNvSpPr>
          <p:nvPr/>
        </p:nvSpPr>
        <p:spPr>
          <a:xfrm>
            <a:off x="714375" y="4234201"/>
            <a:ext cx="3036094" cy="321469"/>
          </a:xfrm>
          <a:prstGeom prst="rect">
            <a:avLst/>
          </a:prstGeom>
          <a:noFill/>
          <a:ln w="0">
            <a:noFill/>
          </a:ln>
        </p:spPr>
        <p:txBody>
          <a:bodyPr wrap="square" anchor="t">
            <a:normAutofit fontScale="93942"/>
          </a:bodyPr>
          <a:lstStyle/>
          <a:p>
            <a:r>
              <a:rPr sz="1050">
                <a:latin typeface="+mn-lt"/>
              </a:rPr>
              <a:t>Leave some thread ends loose to add movement.</a:t>
            </a:r>
          </a:p>
        </p:txBody>
      </p:sp>
      <p:pic>
        <p:nvPicPr>
          <p:cNvPr id="22" name="Picture 21" descr="image.jpg"/>
          <p:cNvPicPr>
            <a:picLocks noChangeAspect="1"/>
          </p:cNvPicPr>
          <p:nvPr/>
        </p:nvPicPr>
        <p:blipFill>
          <a:blip r:embed="rId2"/>
          <a:stretch>
            <a:fillRect/>
          </a:stretch>
        </p:blipFill>
        <p:spPr>
          <a:xfrm>
            <a:off x="4438761" y="2173617"/>
            <a:ext cx="4399459" cy="2474696"/>
          </a:xfrm>
          <a:prstGeom prst="rect">
            <a:avLst/>
          </a:prstGeom>
        </p:spPr>
      </p:pic>
    </p:spTree>
    <p:extLst>
      <p:ext uri="{BB962C8B-B14F-4D97-AF65-F5344CB8AC3E}">
        <p14:creationId xmlns:p14="http://schemas.microsoft.com/office/powerpoint/2010/main" val="4202846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B8D4EE4D-8D2C-29C1-CC7E-FFA174BD4688}"/>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0B8C8DFB-46FA-EA15-0E1D-F7A95D33C06C}"/>
              </a:ext>
            </a:extLst>
          </p:cNvPr>
          <p:cNvSpPr>
            <a:spLocks noGrp="1"/>
          </p:cNvSpPr>
          <p:nvPr/>
        </p:nvSpPr>
        <p:spPr>
          <a:xfrm>
            <a:off x="-1" y="-13291"/>
            <a:ext cx="5155299" cy="5156791"/>
          </a:xfrm>
          <a:prstGeom prst="rect">
            <a:avLst/>
          </a:prstGeom>
          <a:solidFill>
            <a:srgbClr val="111111"/>
          </a:solidFill>
          <a:ln w="0">
            <a:noFill/>
          </a:ln>
        </p:spPr>
        <p:txBody>
          <a:bodyPr/>
          <a:lstStyle/>
          <a:p>
            <a:endParaRPr lang="en-GB"/>
          </a:p>
        </p:txBody>
      </p:sp>
      <p:sp>
        <p:nvSpPr>
          <p:cNvPr id="13" name="Rectangle 12">
            <a:extLst>
              <a:ext uri="{FF2B5EF4-FFF2-40B4-BE49-F238E27FC236}">
                <a16:creationId xmlns:a16="http://schemas.microsoft.com/office/drawing/2014/main" id="{4590415F-3C75-025C-2280-CFD5E9950522}"/>
              </a:ext>
            </a:extLst>
          </p:cNvPr>
          <p:cNvSpPr>
            <a:spLocks noGrp="1"/>
          </p:cNvSpPr>
          <p:nvPr/>
        </p:nvSpPr>
        <p:spPr>
          <a:xfrm>
            <a:off x="0" y="0"/>
            <a:ext cx="171450" cy="5143500"/>
          </a:xfrm>
          <a:prstGeom prst="rect">
            <a:avLst/>
          </a:prstGeom>
          <a:solidFill>
            <a:srgbClr val="D50073"/>
          </a:solidFill>
          <a:ln w="0">
            <a:noFill/>
          </a:ln>
        </p:spPr>
        <p:txBody>
          <a:bodyPr/>
          <a:lstStyle/>
          <a:p>
            <a:endParaRPr lang="en-GB"/>
          </a:p>
        </p:txBody>
      </p:sp>
      <p:sp>
        <p:nvSpPr>
          <p:cNvPr id="15" name="Rectangle 14">
            <a:extLst>
              <a:ext uri="{FF2B5EF4-FFF2-40B4-BE49-F238E27FC236}">
                <a16:creationId xmlns:a16="http://schemas.microsoft.com/office/drawing/2014/main" id="{16706304-5EA3-5238-5846-8631D8CEE5A5}"/>
              </a:ext>
            </a:extLst>
          </p:cNvPr>
          <p:cNvSpPr>
            <a:spLocks noGrp="1"/>
          </p:cNvSpPr>
          <p:nvPr/>
        </p:nvSpPr>
        <p:spPr>
          <a:xfrm>
            <a:off x="514803" y="514350"/>
            <a:ext cx="3404054" cy="257175"/>
          </a:xfrm>
          <a:prstGeom prst="rect">
            <a:avLst/>
          </a:prstGeom>
          <a:noFill/>
          <a:ln w="0">
            <a:noFill/>
          </a:ln>
        </p:spPr>
        <p:txBody>
          <a:bodyPr anchor="t">
            <a:noAutofit/>
          </a:bodyPr>
          <a:lstStyle/>
          <a:p>
            <a:pPr algn="l">
              <a:defRPr sz="1238" b="1">
                <a:solidFill>
                  <a:srgbClr val="D50073"/>
                </a:solidFill>
                <a:latin typeface="FS Lucas Pro"/>
                <a:ea typeface="FS Lucas Pro"/>
                <a:cs typeface="FS Lucas Pro"/>
              </a:defRPr>
            </a:pPr>
            <a:r>
              <a:rPr lang="en-GB" sz="2400" b="1" dirty="0">
                <a:solidFill>
                  <a:srgbClr val="D50073"/>
                </a:solidFill>
                <a:latin typeface="FS Lucas Pro"/>
                <a:ea typeface="FS Lucas Pro"/>
                <a:cs typeface="FS Lucas Pro"/>
              </a:rPr>
              <a:t>MAKE IT YOUR OWN</a:t>
            </a:r>
            <a:endParaRPr sz="2400" b="1" dirty="0">
              <a:solidFill>
                <a:srgbClr val="D50073"/>
              </a:solidFill>
              <a:latin typeface="FS Lucas Pro"/>
              <a:ea typeface="FS Lucas Pro"/>
              <a:cs typeface="FS Lucas Pro"/>
            </a:endParaRPr>
          </a:p>
        </p:txBody>
      </p:sp>
      <p:sp>
        <p:nvSpPr>
          <p:cNvPr id="17" name="Rectangle 16">
            <a:extLst>
              <a:ext uri="{FF2B5EF4-FFF2-40B4-BE49-F238E27FC236}">
                <a16:creationId xmlns:a16="http://schemas.microsoft.com/office/drawing/2014/main" id="{F9994C4A-F09D-EB4B-776B-5320FE7C0DE7}"/>
              </a:ext>
            </a:extLst>
          </p:cNvPr>
          <p:cNvSpPr>
            <a:spLocks noGrp="1"/>
          </p:cNvSpPr>
          <p:nvPr/>
        </p:nvSpPr>
        <p:spPr>
          <a:xfrm>
            <a:off x="500288" y="943656"/>
            <a:ext cx="4681311" cy="1066233"/>
          </a:xfrm>
          <a:prstGeom prst="rect">
            <a:avLst/>
          </a:prstGeom>
          <a:noFill/>
          <a:ln w="0">
            <a:noFill/>
          </a:ln>
        </p:spPr>
        <p:txBody>
          <a:bodyPr wrap="square" anchor="t">
            <a:normAutofit/>
          </a:bodyPr>
          <a:lstStyle/>
          <a:p>
            <a:r>
              <a:rPr sz="2700" b="1" dirty="0">
                <a:solidFill>
                  <a:schemeClr val="bg1"/>
                </a:solidFill>
                <a:latin typeface="+mn-lt"/>
              </a:rPr>
              <a:t>Explore new materials.</a:t>
            </a:r>
          </a:p>
          <a:p>
            <a:r>
              <a:rPr sz="2700" b="1" dirty="0">
                <a:solidFill>
                  <a:schemeClr val="bg1"/>
                </a:solidFill>
                <a:latin typeface="+mn-lt"/>
              </a:rPr>
              <a:t>Build new textures.</a:t>
            </a:r>
          </a:p>
        </p:txBody>
      </p:sp>
      <p:pic>
        <p:nvPicPr>
          <p:cNvPr id="28" name="Picture 27">
            <a:extLst>
              <a:ext uri="{FF2B5EF4-FFF2-40B4-BE49-F238E27FC236}">
                <a16:creationId xmlns:a16="http://schemas.microsoft.com/office/drawing/2014/main" id="{51624721-DDED-EBD1-D09B-9654E705D32C}"/>
              </a:ext>
            </a:extLst>
          </p:cNvPr>
          <p:cNvPicPr>
            <a:picLocks noChangeAspect="1"/>
          </p:cNvPicPr>
          <p:nvPr/>
        </p:nvPicPr>
        <p:blipFill>
          <a:blip r:embed="rId3"/>
          <a:stretch>
            <a:fillRect/>
          </a:stretch>
        </p:blipFill>
        <p:spPr>
          <a:xfrm>
            <a:off x="2840943" y="4464737"/>
            <a:ext cx="1373985" cy="509886"/>
          </a:xfrm>
          <a:prstGeom prst="rect">
            <a:avLst/>
          </a:prstGeom>
        </p:spPr>
      </p:pic>
      <p:sp>
        <p:nvSpPr>
          <p:cNvPr id="3" name="Rectangle: Rounded Corners 2">
            <a:extLst>
              <a:ext uri="{FF2B5EF4-FFF2-40B4-BE49-F238E27FC236}">
                <a16:creationId xmlns:a16="http://schemas.microsoft.com/office/drawing/2014/main" id="{537EFF19-A898-A427-A080-9E805CD900E5}"/>
              </a:ext>
            </a:extLst>
          </p:cNvPr>
          <p:cNvSpPr>
            <a:spLocks noGrp="1"/>
          </p:cNvSpPr>
          <p:nvPr/>
        </p:nvSpPr>
        <p:spPr>
          <a:xfrm>
            <a:off x="593611" y="2159910"/>
            <a:ext cx="128588" cy="128588"/>
          </a:xfrm>
          <a:prstGeom prst="roundRect">
            <a:avLst>
              <a:gd name="adj" fmla="val 27778"/>
            </a:avLst>
          </a:prstGeom>
          <a:solidFill>
            <a:srgbClr val="9ABC16"/>
          </a:solidFill>
          <a:ln w="0">
            <a:noFill/>
          </a:ln>
        </p:spPr>
        <p:txBody>
          <a:bodyPr/>
          <a:lstStyle/>
          <a:p>
            <a:endParaRPr lang="en-GB"/>
          </a:p>
        </p:txBody>
      </p:sp>
      <p:sp>
        <p:nvSpPr>
          <p:cNvPr id="5" name="Rectangle 4">
            <a:extLst>
              <a:ext uri="{FF2B5EF4-FFF2-40B4-BE49-F238E27FC236}">
                <a16:creationId xmlns:a16="http://schemas.microsoft.com/office/drawing/2014/main" id="{E52A829E-BDF3-DD9A-B589-E7F657B37740}"/>
              </a:ext>
            </a:extLst>
          </p:cNvPr>
          <p:cNvSpPr>
            <a:spLocks noGrp="1"/>
          </p:cNvSpPr>
          <p:nvPr/>
        </p:nvSpPr>
        <p:spPr>
          <a:xfrm>
            <a:off x="822211" y="2088473"/>
            <a:ext cx="3464719" cy="285750"/>
          </a:xfrm>
          <a:prstGeom prst="rect">
            <a:avLst/>
          </a:prstGeom>
          <a:noFill/>
          <a:ln w="0">
            <a:noFill/>
          </a:ln>
        </p:spPr>
        <p:txBody>
          <a:bodyPr wrap="square" anchor="t">
            <a:normAutofit/>
          </a:bodyPr>
          <a:lstStyle/>
          <a:p>
            <a:r>
              <a:rPr sz="1200" b="1">
                <a:solidFill>
                  <a:schemeClr val="bg1"/>
                </a:solidFill>
                <a:latin typeface="+mn-lt"/>
              </a:rPr>
              <a:t>Experiment with different leaf shapes</a:t>
            </a:r>
          </a:p>
        </p:txBody>
      </p:sp>
      <p:sp>
        <p:nvSpPr>
          <p:cNvPr id="7" name="Rectangle: Rounded Corners 6">
            <a:extLst>
              <a:ext uri="{FF2B5EF4-FFF2-40B4-BE49-F238E27FC236}">
                <a16:creationId xmlns:a16="http://schemas.microsoft.com/office/drawing/2014/main" id="{F996123D-5A7F-C146-AE5C-1E0EC09847A9}"/>
              </a:ext>
            </a:extLst>
          </p:cNvPr>
          <p:cNvSpPr>
            <a:spLocks noGrp="1"/>
          </p:cNvSpPr>
          <p:nvPr/>
        </p:nvSpPr>
        <p:spPr>
          <a:xfrm>
            <a:off x="593611" y="2595679"/>
            <a:ext cx="128588" cy="128588"/>
          </a:xfrm>
          <a:prstGeom prst="roundRect">
            <a:avLst>
              <a:gd name="adj" fmla="val 27778"/>
            </a:avLst>
          </a:prstGeom>
          <a:solidFill>
            <a:srgbClr val="00A99D"/>
          </a:solidFill>
          <a:ln w="0">
            <a:noFill/>
          </a:ln>
        </p:spPr>
        <p:txBody>
          <a:bodyPr/>
          <a:lstStyle/>
          <a:p>
            <a:endParaRPr lang="en-GB"/>
          </a:p>
        </p:txBody>
      </p:sp>
      <p:sp>
        <p:nvSpPr>
          <p:cNvPr id="9" name="Rectangle 8">
            <a:extLst>
              <a:ext uri="{FF2B5EF4-FFF2-40B4-BE49-F238E27FC236}">
                <a16:creationId xmlns:a16="http://schemas.microsoft.com/office/drawing/2014/main" id="{CE9CA71E-7820-5B25-80C8-6C19123ABF5C}"/>
              </a:ext>
            </a:extLst>
          </p:cNvPr>
          <p:cNvSpPr>
            <a:spLocks noGrp="1"/>
          </p:cNvSpPr>
          <p:nvPr/>
        </p:nvSpPr>
        <p:spPr>
          <a:xfrm>
            <a:off x="822211" y="2524241"/>
            <a:ext cx="3464719" cy="285750"/>
          </a:xfrm>
          <a:prstGeom prst="rect">
            <a:avLst/>
          </a:prstGeom>
          <a:noFill/>
          <a:ln w="0">
            <a:noFill/>
          </a:ln>
        </p:spPr>
        <p:txBody>
          <a:bodyPr wrap="square" anchor="t">
            <a:normAutofit/>
          </a:bodyPr>
          <a:lstStyle/>
          <a:p>
            <a:r>
              <a:rPr sz="1200" b="1">
                <a:solidFill>
                  <a:schemeClr val="bg1"/>
                </a:solidFill>
                <a:latin typeface="+mn-lt"/>
              </a:rPr>
              <a:t>Overlap transfer dye prints</a:t>
            </a:r>
          </a:p>
        </p:txBody>
      </p:sp>
      <p:sp>
        <p:nvSpPr>
          <p:cNvPr id="12" name="Rectangle: Rounded Corners 11">
            <a:extLst>
              <a:ext uri="{FF2B5EF4-FFF2-40B4-BE49-F238E27FC236}">
                <a16:creationId xmlns:a16="http://schemas.microsoft.com/office/drawing/2014/main" id="{B32BA926-03B2-99ED-F575-4E57AF05A04F}"/>
              </a:ext>
            </a:extLst>
          </p:cNvPr>
          <p:cNvSpPr>
            <a:spLocks noGrp="1"/>
          </p:cNvSpPr>
          <p:nvPr/>
        </p:nvSpPr>
        <p:spPr>
          <a:xfrm>
            <a:off x="593611" y="3031448"/>
            <a:ext cx="128588" cy="128588"/>
          </a:xfrm>
          <a:prstGeom prst="roundRect">
            <a:avLst>
              <a:gd name="adj" fmla="val 27778"/>
            </a:avLst>
          </a:prstGeom>
          <a:solidFill>
            <a:srgbClr val="9ABC16"/>
          </a:solidFill>
          <a:ln w="0">
            <a:noFill/>
          </a:ln>
        </p:spPr>
        <p:txBody>
          <a:bodyPr/>
          <a:lstStyle/>
          <a:p>
            <a:endParaRPr lang="en-GB"/>
          </a:p>
        </p:txBody>
      </p:sp>
      <p:sp>
        <p:nvSpPr>
          <p:cNvPr id="16" name="Rectangle 15">
            <a:extLst>
              <a:ext uri="{FF2B5EF4-FFF2-40B4-BE49-F238E27FC236}">
                <a16:creationId xmlns:a16="http://schemas.microsoft.com/office/drawing/2014/main" id="{F200BBF3-AD5A-C155-8731-C6BE369013E0}"/>
              </a:ext>
            </a:extLst>
          </p:cNvPr>
          <p:cNvSpPr>
            <a:spLocks noGrp="1"/>
          </p:cNvSpPr>
          <p:nvPr/>
        </p:nvSpPr>
        <p:spPr>
          <a:xfrm>
            <a:off x="822211" y="2960010"/>
            <a:ext cx="3464719" cy="285750"/>
          </a:xfrm>
          <a:prstGeom prst="rect">
            <a:avLst/>
          </a:prstGeom>
          <a:noFill/>
          <a:ln w="0">
            <a:noFill/>
          </a:ln>
        </p:spPr>
        <p:txBody>
          <a:bodyPr wrap="square" anchor="t">
            <a:normAutofit/>
          </a:bodyPr>
          <a:lstStyle/>
          <a:p>
            <a:r>
              <a:rPr sz="1200" b="1">
                <a:solidFill>
                  <a:schemeClr val="bg1"/>
                </a:solidFill>
                <a:latin typeface="+mn-lt"/>
              </a:rPr>
              <a:t>Blend new Angelina fibre colours</a:t>
            </a:r>
          </a:p>
        </p:txBody>
      </p:sp>
      <p:sp>
        <p:nvSpPr>
          <p:cNvPr id="20" name="Rectangle: Rounded Corners 19">
            <a:extLst>
              <a:ext uri="{FF2B5EF4-FFF2-40B4-BE49-F238E27FC236}">
                <a16:creationId xmlns:a16="http://schemas.microsoft.com/office/drawing/2014/main" id="{7DCC0355-74ED-01AE-0654-16B653FFBB5B}"/>
              </a:ext>
            </a:extLst>
          </p:cNvPr>
          <p:cNvSpPr>
            <a:spLocks noGrp="1"/>
          </p:cNvSpPr>
          <p:nvPr/>
        </p:nvSpPr>
        <p:spPr>
          <a:xfrm>
            <a:off x="593611" y="3467216"/>
            <a:ext cx="128588" cy="128588"/>
          </a:xfrm>
          <a:prstGeom prst="roundRect">
            <a:avLst>
              <a:gd name="adj" fmla="val 27778"/>
            </a:avLst>
          </a:prstGeom>
          <a:solidFill>
            <a:srgbClr val="00A99D"/>
          </a:solidFill>
          <a:ln w="0">
            <a:noFill/>
          </a:ln>
        </p:spPr>
        <p:txBody>
          <a:bodyPr/>
          <a:lstStyle/>
          <a:p>
            <a:endParaRPr lang="en-GB"/>
          </a:p>
        </p:txBody>
      </p:sp>
      <p:sp>
        <p:nvSpPr>
          <p:cNvPr id="24" name="Rectangle 23">
            <a:extLst>
              <a:ext uri="{FF2B5EF4-FFF2-40B4-BE49-F238E27FC236}">
                <a16:creationId xmlns:a16="http://schemas.microsoft.com/office/drawing/2014/main" id="{6C7E3CFE-8B2E-BBA1-061E-30C1C90E9327}"/>
              </a:ext>
            </a:extLst>
          </p:cNvPr>
          <p:cNvSpPr>
            <a:spLocks noGrp="1"/>
          </p:cNvSpPr>
          <p:nvPr/>
        </p:nvSpPr>
        <p:spPr>
          <a:xfrm>
            <a:off x="822211" y="3395779"/>
            <a:ext cx="3464719" cy="285750"/>
          </a:xfrm>
          <a:prstGeom prst="rect">
            <a:avLst/>
          </a:prstGeom>
          <a:noFill/>
          <a:ln w="0">
            <a:noFill/>
          </a:ln>
        </p:spPr>
        <p:txBody>
          <a:bodyPr wrap="square" anchor="t">
            <a:normAutofit/>
          </a:bodyPr>
          <a:lstStyle/>
          <a:p>
            <a:r>
              <a:rPr sz="1200" b="1">
                <a:solidFill>
                  <a:schemeClr val="bg1"/>
                </a:solidFill>
                <a:latin typeface="+mn-lt"/>
              </a:rPr>
              <a:t>Try translucent organza layers</a:t>
            </a:r>
          </a:p>
        </p:txBody>
      </p:sp>
      <p:sp>
        <p:nvSpPr>
          <p:cNvPr id="26" name="Rectangle: Rounded Corners 25">
            <a:extLst>
              <a:ext uri="{FF2B5EF4-FFF2-40B4-BE49-F238E27FC236}">
                <a16:creationId xmlns:a16="http://schemas.microsoft.com/office/drawing/2014/main" id="{DD00C4B8-E5D8-3D71-4648-6A658A9DB30D}"/>
              </a:ext>
            </a:extLst>
          </p:cNvPr>
          <p:cNvSpPr>
            <a:spLocks noGrp="1"/>
          </p:cNvSpPr>
          <p:nvPr/>
        </p:nvSpPr>
        <p:spPr>
          <a:xfrm>
            <a:off x="593611" y="3902985"/>
            <a:ext cx="128588" cy="128588"/>
          </a:xfrm>
          <a:prstGeom prst="roundRect">
            <a:avLst>
              <a:gd name="adj" fmla="val 27778"/>
            </a:avLst>
          </a:prstGeom>
          <a:solidFill>
            <a:srgbClr val="9ABC16"/>
          </a:solidFill>
          <a:ln w="0">
            <a:noFill/>
          </a:ln>
        </p:spPr>
        <p:txBody>
          <a:bodyPr/>
          <a:lstStyle/>
          <a:p>
            <a:endParaRPr lang="en-GB"/>
          </a:p>
        </p:txBody>
      </p:sp>
      <p:sp>
        <p:nvSpPr>
          <p:cNvPr id="29" name="Rectangle 28">
            <a:extLst>
              <a:ext uri="{FF2B5EF4-FFF2-40B4-BE49-F238E27FC236}">
                <a16:creationId xmlns:a16="http://schemas.microsoft.com/office/drawing/2014/main" id="{5F06B0F6-3808-A0BB-AD42-3A39A70EE52C}"/>
              </a:ext>
            </a:extLst>
          </p:cNvPr>
          <p:cNvSpPr>
            <a:spLocks noGrp="1"/>
          </p:cNvSpPr>
          <p:nvPr/>
        </p:nvSpPr>
        <p:spPr>
          <a:xfrm>
            <a:off x="822211" y="3831548"/>
            <a:ext cx="3464719" cy="285750"/>
          </a:xfrm>
          <a:prstGeom prst="rect">
            <a:avLst/>
          </a:prstGeom>
          <a:noFill/>
          <a:ln w="0">
            <a:noFill/>
          </a:ln>
        </p:spPr>
        <p:txBody>
          <a:bodyPr wrap="square" anchor="t">
            <a:normAutofit/>
          </a:bodyPr>
          <a:lstStyle/>
          <a:p>
            <a:r>
              <a:rPr sz="1200" b="1">
                <a:solidFill>
                  <a:schemeClr val="bg1"/>
                </a:solidFill>
                <a:latin typeface="+mn-lt"/>
              </a:rPr>
              <a:t>Develop samples into a final artwork</a:t>
            </a:r>
          </a:p>
        </p:txBody>
      </p:sp>
      <p:sp>
        <p:nvSpPr>
          <p:cNvPr id="31" name="Rectangle 30">
            <a:extLst>
              <a:ext uri="{FF2B5EF4-FFF2-40B4-BE49-F238E27FC236}">
                <a16:creationId xmlns:a16="http://schemas.microsoft.com/office/drawing/2014/main" id="{07911AAE-2638-F0AB-8295-86BA4FC220D5}"/>
              </a:ext>
            </a:extLst>
          </p:cNvPr>
          <p:cNvSpPr>
            <a:spLocks noGrp="1"/>
          </p:cNvSpPr>
          <p:nvPr/>
        </p:nvSpPr>
        <p:spPr>
          <a:xfrm>
            <a:off x="506527" y="4648653"/>
            <a:ext cx="3000375" cy="228600"/>
          </a:xfrm>
          <a:prstGeom prst="rect">
            <a:avLst/>
          </a:prstGeom>
          <a:noFill/>
          <a:ln w="0">
            <a:noFill/>
          </a:ln>
        </p:spPr>
        <p:txBody>
          <a:bodyPr anchor="t">
            <a:normAutofit fontScale="80198" lnSpcReduction="20000"/>
          </a:bodyPr>
          <a:lstStyle/>
          <a:p>
            <a:pPr algn="l">
              <a:defRPr sz="1238" b="1">
                <a:solidFill>
                  <a:srgbClr val="D50073"/>
                </a:solidFill>
                <a:latin typeface="FS Lucas Pro"/>
                <a:ea typeface="FS Lucas Pro"/>
                <a:cs typeface="FS Lucas Pro"/>
              </a:defRPr>
            </a:pPr>
            <a:r>
              <a:rPr sz="1238" b="1" dirty="0">
                <a:solidFill>
                  <a:srgbClr val="D50073"/>
                </a:solidFill>
                <a:latin typeface="FS Lucas Pro"/>
                <a:ea typeface="FS Lucas Pro"/>
                <a:cs typeface="FS Lucas Pro"/>
              </a:rPr>
              <a:t>Experiment • combine • develop</a:t>
            </a:r>
          </a:p>
        </p:txBody>
      </p:sp>
      <p:pic>
        <p:nvPicPr>
          <p:cNvPr id="32" name="Picture 31" descr="image.jpg"/>
          <p:cNvPicPr>
            <a:picLocks noChangeAspect="1"/>
          </p:cNvPicPr>
          <p:nvPr/>
        </p:nvPicPr>
        <p:blipFill>
          <a:blip r:embed="rId4"/>
          <a:stretch>
            <a:fillRect/>
          </a:stretch>
        </p:blipFill>
        <p:spPr>
          <a:xfrm>
            <a:off x="4465070" y="-5900"/>
            <a:ext cx="5155300" cy="5155300"/>
          </a:xfrm>
          <a:prstGeom prst="rect">
            <a:avLst/>
          </a:prstGeom>
        </p:spPr>
      </p:pic>
    </p:spTree>
    <p:extLst>
      <p:ext uri="{BB962C8B-B14F-4D97-AF65-F5344CB8AC3E}">
        <p14:creationId xmlns:p14="http://schemas.microsoft.com/office/powerpoint/2010/main" val="3275761073"/>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Bebas Neue"/>
        <a:ea typeface=""/>
        <a:cs typeface=""/>
      </a:majorFont>
      <a:minorFont>
        <a:latin typeface="FS Luca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555</TotalTime>
  <Words>1005</Words>
  <Application>Microsoft Office PowerPoint</Application>
  <PresentationFormat>On-screen Show (16:9)</PresentationFormat>
  <Paragraphs>100</Paragraphs>
  <Slides>14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FS Lucas Pro</vt:lpstr>
      <vt:lpstr>Bebas Neue</vt:lpstr>
      <vt:lpstr>Arial</vt:lpstr>
      <vt:lpstr>Custom Design</vt:lpstr>
      <vt:lpstr>PowerPoint Presentation</vt:lpstr>
      <vt:lpstr>Build a floral design through experimental textile techniques</vt:lpstr>
      <vt:lpstr>What you’ll need</vt:lpstr>
      <vt:lpstr>Create your transfer dye background</vt:lpstr>
      <vt:lpstr>Paint your leaves</vt:lpstr>
      <vt:lpstr>Heat transfer onto fabric</vt:lpstr>
      <vt:lpstr>Add your leaf prints</vt:lpstr>
      <vt:lpstr>Create Angelina fibre fabric</vt:lpstr>
      <vt:lpstr>Attach bonding web</vt:lpstr>
      <vt:lpstr>Cut out appliqué shapes</vt:lpstr>
      <vt:lpstr>Apply shapes to the fabric</vt:lpstr>
      <vt:lpstr>Layer organza and build flowers</vt:lpstr>
      <vt:lpstr>Add the finishing touches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Chrissy Cottrell</cp:lastModifiedBy>
  <cp:revision>17</cp:revision>
  <dcterms:modified xsi:type="dcterms:W3CDTF">2026-10-27T11:04:24Z</dcterms:modified>
</cp:coreProperties>
</file>